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83" r:id="rId5"/>
    <p:sldMasterId id="2147484196" r:id="rId6"/>
  </p:sldMasterIdLst>
  <p:notesMasterIdLst>
    <p:notesMasterId r:id="rId60"/>
  </p:notesMasterIdLst>
  <p:handoutMasterIdLst>
    <p:handoutMasterId r:id="rId61"/>
  </p:handoutMasterIdLst>
  <p:sldIdLst>
    <p:sldId id="829" r:id="rId7"/>
    <p:sldId id="1154" r:id="rId8"/>
    <p:sldId id="1097" r:id="rId9"/>
    <p:sldId id="1120" r:id="rId10"/>
    <p:sldId id="1160" r:id="rId11"/>
    <p:sldId id="1161" r:id="rId12"/>
    <p:sldId id="1163" r:id="rId13"/>
    <p:sldId id="1167" r:id="rId14"/>
    <p:sldId id="1168" r:id="rId15"/>
    <p:sldId id="1162" r:id="rId16"/>
    <p:sldId id="1166" r:id="rId17"/>
    <p:sldId id="1126" r:id="rId18"/>
    <p:sldId id="1119" r:id="rId19"/>
    <p:sldId id="1127" r:id="rId20"/>
    <p:sldId id="1131" r:id="rId21"/>
    <p:sldId id="1152" r:id="rId22"/>
    <p:sldId id="1130" r:id="rId23"/>
    <p:sldId id="1129" r:id="rId24"/>
    <p:sldId id="1172" r:id="rId25"/>
    <p:sldId id="1153" r:id="rId26"/>
    <p:sldId id="1134" r:id="rId27"/>
    <p:sldId id="1173" r:id="rId28"/>
    <p:sldId id="1133" r:id="rId29"/>
    <p:sldId id="1132" r:id="rId30"/>
    <p:sldId id="1135" r:id="rId31"/>
    <p:sldId id="1136" r:id="rId32"/>
    <p:sldId id="1128" r:id="rId33"/>
    <p:sldId id="1145" r:id="rId34"/>
    <p:sldId id="1147" r:id="rId35"/>
    <p:sldId id="1144" r:id="rId36"/>
    <p:sldId id="1137" r:id="rId37"/>
    <p:sldId id="1146" r:id="rId38"/>
    <p:sldId id="1138" r:id="rId39"/>
    <p:sldId id="1169" r:id="rId40"/>
    <p:sldId id="1140" r:id="rId41"/>
    <p:sldId id="1141" r:id="rId42"/>
    <p:sldId id="1139" r:id="rId43"/>
    <p:sldId id="1148" r:id="rId44"/>
    <p:sldId id="1149" r:id="rId45"/>
    <p:sldId id="1170" r:id="rId46"/>
    <p:sldId id="1117" r:id="rId47"/>
    <p:sldId id="1122" r:id="rId48"/>
    <p:sldId id="1116" r:id="rId49"/>
    <p:sldId id="1124" r:id="rId50"/>
    <p:sldId id="1125" r:id="rId51"/>
    <p:sldId id="1143" r:id="rId52"/>
    <p:sldId id="1150" r:id="rId53"/>
    <p:sldId id="1164" r:id="rId54"/>
    <p:sldId id="1157" r:id="rId55"/>
    <p:sldId id="1158" r:id="rId56"/>
    <p:sldId id="1165" r:id="rId57"/>
    <p:sldId id="1171" r:id="rId58"/>
    <p:sldId id="1094" r:id="rId5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000000"/>
    <a:srgbClr val="442359"/>
    <a:srgbClr val="333333"/>
    <a:srgbClr val="FFFFFF"/>
    <a:srgbClr val="505050"/>
    <a:srgbClr val="00FFFF"/>
    <a:srgbClr val="CC00CC"/>
    <a:srgbClr val="5F5F5F"/>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8" autoAdjust="0"/>
    <p:restoredTop sz="95238" autoAdjust="0"/>
  </p:normalViewPr>
  <p:slideViewPr>
    <p:cSldViewPr snapToObjects="1">
      <p:cViewPr varScale="1">
        <p:scale>
          <a:sx n="89" d="100"/>
          <a:sy n="89" d="100"/>
        </p:scale>
        <p:origin x="53" y="850"/>
      </p:cViewPr>
      <p:guideLst/>
    </p:cSldViewPr>
  </p:slideViewPr>
  <p:notesTextViewPr>
    <p:cViewPr>
      <p:scale>
        <a:sx n="100" d="100"/>
        <a:sy n="100" d="100"/>
      </p:scale>
      <p:origin x="0" y="0"/>
    </p:cViewPr>
  </p:notesTextViewPr>
  <p:sorterViewPr>
    <p:cViewPr varScale="1">
      <p:scale>
        <a:sx n="1" d="1"/>
        <a:sy n="1" d="1"/>
      </p:scale>
      <p:origin x="0" y="-22428"/>
    </p:cViewPr>
  </p:sorterViewPr>
  <p:notesViewPr>
    <p:cSldViewPr snapToObjects="1" showGuides="1">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9/7/2015</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2013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9/7/2015</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TechReady12</a:t>
            </a:r>
            <a:endParaRPr lang="en-US" dirty="0">
              <a:solidFill>
                <a:prstClr val="black"/>
              </a:solidFill>
            </a:endParaRPr>
          </a:p>
        </p:txBody>
      </p:sp>
      <p:sp>
        <p:nvSpPr>
          <p:cNvPr id="5" name="Date Placeholder 4"/>
          <p:cNvSpPr>
            <a:spLocks noGrp="1"/>
          </p:cNvSpPr>
          <p:nvPr>
            <p:ph type="dt" idx="11"/>
          </p:nvPr>
        </p:nvSpPr>
        <p:spPr/>
        <p:txBody>
          <a:bodyPr/>
          <a:lstStyle/>
          <a:p>
            <a:fld id="{7C3FBCD4-166E-446F-AF18-7D4A0CF9AEF6}" type="datetimeFigureOut">
              <a:rPr lang="en-US" smtClean="0">
                <a:solidFill>
                  <a:prstClr val="black"/>
                </a:solidFill>
              </a:rPr>
              <a:pPr/>
              <a:t>9/7/2015</a:t>
            </a:fld>
            <a:endParaRPr lang="en-US" dirty="0">
              <a:solidFill>
                <a:prstClr val="black"/>
              </a:solidFill>
            </a:endParaRPr>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876239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112</a:t>
            </a:r>
            <a:endParaRPr lang="en-US" dirty="0"/>
          </a:p>
        </p:txBody>
      </p:sp>
      <p:sp>
        <p:nvSpPr>
          <p:cNvPr id="4" name="Header Placeholder 3"/>
          <p:cNvSpPr>
            <a:spLocks noGrp="1"/>
          </p:cNvSpPr>
          <p:nvPr>
            <p:ph type="hdr" sz="quarter" idx="10"/>
          </p:nvPr>
        </p:nvSpPr>
        <p:spPr/>
        <p:txBody>
          <a:bodyPr/>
          <a:lstStyle/>
          <a:p>
            <a:r>
              <a:rPr lang="en-US" smtClean="0"/>
              <a:t>Build 2015</a:t>
            </a:r>
          </a:p>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9/7/2015 1:50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189960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2606D9-41D2-4841-A269-DD7D02CECF7C}"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129813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smtClean="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29720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9/7/2015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4135450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9/7/2015 1:50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1630751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9/7/2015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4132501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9/7/2015 1:50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53</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2599221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6"/>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p:ext uri="{DCECCB84-F9BA-43D5-87BE-67443E8EF086}">
      <p15:sldGuideLst xmlns:p15="http://schemas.microsoft.com/office/powerpoint/2012/main">
        <p15:guide id="4" orient="horz" pos="4406"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2994197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6"/>
          </a:xfrm>
          <a:prstGeom prst="rect">
            <a:avLst/>
          </a:prstGeom>
        </p:spPr>
      </p:pic>
      <p:sp>
        <p:nvSpPr>
          <p:cNvPr id="5" name="Text Placeholder 4"/>
          <p:cNvSpPr>
            <a:spLocks noGrp="1"/>
          </p:cNvSpPr>
          <p:nvPr>
            <p:ph type="body" sz="quarter" idx="12" hasCustomPrompt="1"/>
          </p:nvPr>
        </p:nvSpPr>
        <p:spPr>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2401849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5" y="0"/>
            <a:ext cx="12426819" cy="6994524"/>
          </a:xfrm>
          <a:prstGeom prst="rect">
            <a:avLst/>
          </a:prstGeom>
        </p:spPr>
      </p:pic>
      <p:sp>
        <p:nvSpPr>
          <p:cNvPr id="18" name="Rectangle 17"/>
          <p:cNvSpPr/>
          <p:nvPr userDrawn="1"/>
        </p:nvSpPr>
        <p:spPr bwMode="gray">
          <a:xfrm>
            <a:off x="274638" y="2125663"/>
            <a:ext cx="7315200" cy="3657600"/>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702" y="3957638"/>
            <a:ext cx="7316788" cy="1825625"/>
          </a:xfrm>
        </p:spPr>
        <p:txBody>
          <a:bodyPr tIns="109728" bIns="109728">
            <a:noAutofit/>
          </a:bodyPr>
          <a:lstStyle>
            <a:lvl1pPr marL="0" indent="0">
              <a:spcBef>
                <a:spcPts val="0"/>
              </a:spcBef>
              <a:buNone/>
              <a:defRPr sz="3200"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59"/>
          </a:xfrm>
          <a:prstGeom prst="rect">
            <a:avLst/>
          </a:prstGeom>
        </p:spPr>
      </p:pic>
    </p:spTree>
    <p:extLst>
      <p:ext uri="{BB962C8B-B14F-4D97-AF65-F5344CB8AC3E}">
        <p14:creationId xmlns:p14="http://schemas.microsoft.com/office/powerpoint/2010/main" val="12912738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1057505"/>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0010" y="4431486"/>
            <a:ext cx="10447937" cy="470856"/>
          </a:xfrm>
        </p:spPr>
        <p:txBody>
          <a:bodyPr>
            <a:noAutofit/>
          </a:bodyPr>
          <a:lstStyle>
            <a:lvl1pPr marL="0" indent="0" algn="l">
              <a:lnSpc>
                <a:spcPct val="90000"/>
              </a:lnSpc>
              <a:spcBef>
                <a:spcPts val="0"/>
              </a:spcBef>
              <a:buNone/>
              <a:defRPr>
                <a:gradFill>
                  <a:gsLst>
                    <a:gs pos="0">
                      <a:schemeClr val="accent1">
                        <a:lumMod val="40000"/>
                        <a:lumOff val="60000"/>
                      </a:schemeClr>
                    </a:gs>
                    <a:gs pos="86000">
                      <a:schemeClr val="accent1">
                        <a:lumMod val="40000"/>
                        <a:lumOff val="60000"/>
                      </a:schemeClr>
                    </a:gs>
                  </a:gsLst>
                  <a:lin ang="5400000" scaled="0"/>
                </a:gra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91536294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40010" y="1942924"/>
            <a:ext cx="9579252" cy="1553823"/>
          </a:xfrm>
        </p:spPr>
        <p:txBody>
          <a:bodyPr anchor="t" anchorCtr="0">
            <a:noAutofit/>
          </a:bodyPr>
          <a:lstStyle>
            <a:lvl1pPr algn="l" defTabSz="932559" rtl="0" eaLnBrk="1" latinLnBrk="0" hangingPunct="1">
              <a:lnSpc>
                <a:spcPct val="90000"/>
              </a:lnSpc>
              <a:spcBef>
                <a:spcPct val="0"/>
              </a:spcBef>
              <a:buNone/>
              <a:defRPr lang="en-US" sz="5507" b="0" kern="1200" cap="none" spc="-153" dirty="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140010" y="4429866"/>
            <a:ext cx="4663678" cy="470856"/>
          </a:xfrm>
        </p:spPr>
        <p:txBody>
          <a:bodyPr>
            <a:noAutofit/>
          </a:bodyPr>
          <a:lstStyle>
            <a:lvl1pPr marL="0" indent="0" algn="l" defTabSz="932559" rtl="0" eaLnBrk="1" latinLnBrk="0" hangingPunct="1">
              <a:lnSpc>
                <a:spcPct val="90000"/>
              </a:lnSpc>
              <a:spcBef>
                <a:spcPts val="0"/>
              </a:spcBef>
              <a:buSzPct val="85000"/>
              <a:buFontTx/>
              <a:buNone/>
              <a:defRPr lang="en-US" sz="3264" kern="1200" dirty="0">
                <a:gradFill>
                  <a:gsLst>
                    <a:gs pos="0">
                      <a:schemeClr val="accent1">
                        <a:lumMod val="40000"/>
                        <a:lumOff val="60000"/>
                      </a:schemeClr>
                    </a:gs>
                    <a:gs pos="86000">
                      <a:schemeClr val="accent1">
                        <a:lumMod val="40000"/>
                        <a:lumOff val="60000"/>
                      </a:schemeClr>
                    </a:gs>
                  </a:gsLst>
                  <a:lin ang="5400000" scaled="0"/>
                </a:gra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59200" y="233151"/>
            <a:ext cx="10459089" cy="1412566"/>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1219" b="1" i="1" u="none" strike="noStrike" kern="1200" cap="none" spc="-655"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932559" rtl="0" eaLnBrk="1" latinLnBrk="0" hangingPunct="1">
              <a:lnSpc>
                <a:spcPct val="90000"/>
              </a:lnSpc>
              <a:spcBef>
                <a:spcPct val="20000"/>
              </a:spcBef>
              <a:buSzPct val="85000"/>
              <a:buFont typeface="Arial" pitchFamily="34" charset="0"/>
              <a:buNone/>
            </a:pPr>
            <a:r>
              <a:rPr lang="en-US" dirty="0" smtClean="0"/>
              <a:t>click to…</a:t>
            </a:r>
          </a:p>
        </p:txBody>
      </p:sp>
    </p:spTree>
    <p:extLst>
      <p:ext uri="{BB962C8B-B14F-4D97-AF65-F5344CB8AC3E}">
        <p14:creationId xmlns:p14="http://schemas.microsoft.com/office/powerpoint/2010/main" val="205100069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8187" y="233151"/>
            <a:ext cx="11400102" cy="67965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8187" y="1476622"/>
            <a:ext cx="11400102" cy="20405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9728114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18187" y="1476622"/>
            <a:ext cx="11400102"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descr="MSconfidential.png"/>
          <p:cNvPicPr>
            <a:picLocks noChangeAspect="1"/>
          </p:cNvPicPr>
          <p:nvPr userDrawn="1"/>
        </p:nvPicPr>
        <p:blipFill>
          <a:blip r:embed="rId2"/>
          <a:stretch>
            <a:fillRect/>
          </a:stretch>
        </p:blipFill>
        <p:spPr bwMode="invGray">
          <a:xfrm>
            <a:off x="4829500" y="6605940"/>
            <a:ext cx="2777478" cy="310868"/>
          </a:xfrm>
          <a:prstGeom prst="rect">
            <a:avLst/>
          </a:prstGeom>
        </p:spPr>
      </p:pic>
    </p:spTree>
    <p:extLst>
      <p:ext uri="{BB962C8B-B14F-4D97-AF65-F5344CB8AC3E}">
        <p14:creationId xmlns:p14="http://schemas.microsoft.com/office/powerpoint/2010/main" val="57774648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18186" y="1476622"/>
            <a:ext cx="5596414" cy="1776705"/>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1875" y="1476622"/>
            <a:ext cx="5596414" cy="1776705"/>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3453477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8186" y="1829732"/>
            <a:ext cx="5596414" cy="353174"/>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4" name="Content Placeholder 3"/>
          <p:cNvSpPr>
            <a:spLocks noGrp="1"/>
          </p:cNvSpPr>
          <p:nvPr>
            <p:ph sz="half" idx="2"/>
          </p:nvPr>
        </p:nvSpPr>
        <p:spPr>
          <a:xfrm>
            <a:off x="518185" y="2317898"/>
            <a:ext cx="5596414" cy="1567949"/>
          </a:xfrm>
        </p:spPr>
        <p:txBody>
          <a:bodyPr/>
          <a:lstStyle>
            <a:lvl1pPr marL="287377" indent="-287377">
              <a:defRPr sz="2346"/>
            </a:lvl1pPr>
            <a:lvl2pPr marL="573406" indent="-271187">
              <a:defRPr sz="2040"/>
            </a:lvl2pPr>
            <a:lvl3pPr marL="829752" indent="-248251">
              <a:defRPr sz="1836"/>
            </a:lvl3pPr>
            <a:lvl4pPr marL="1071256" indent="-233410">
              <a:defRPr sz="1734"/>
            </a:lvl4pPr>
            <a:lvl5pPr marL="1304666" indent="-210474">
              <a:defRPr sz="1734"/>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8857" y="1829732"/>
            <a:ext cx="5599432" cy="353174"/>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6" name="Content Placeholder 5"/>
          <p:cNvSpPr>
            <a:spLocks noGrp="1"/>
          </p:cNvSpPr>
          <p:nvPr>
            <p:ph sz="quarter" idx="4"/>
          </p:nvPr>
        </p:nvSpPr>
        <p:spPr>
          <a:xfrm>
            <a:off x="6317558" y="2317898"/>
            <a:ext cx="5600731" cy="1567949"/>
          </a:xfrm>
        </p:spPr>
        <p:txBody>
          <a:bodyPr/>
          <a:lstStyle>
            <a:lvl1pPr marL="302218" indent="-302218">
              <a:defRPr sz="2346"/>
            </a:lvl1pPr>
            <a:lvl2pPr marL="581501" indent="-279282">
              <a:defRPr sz="2040"/>
            </a:lvl2pPr>
            <a:lvl3pPr marL="837847" indent="-249600">
              <a:defRPr sz="1836"/>
            </a:lvl3pPr>
            <a:lvl4pPr marL="1071256" indent="-241505">
              <a:defRPr sz="1734"/>
            </a:lvl4pPr>
            <a:lvl5pPr marL="1304666" indent="-225315">
              <a:defRPr sz="1734"/>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3571929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59341069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957433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38360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3" y="0"/>
            <a:ext cx="12434709" cy="6994524"/>
          </a:xfrm>
          <a:prstGeom prst="rect">
            <a:avLst/>
          </a:prstGeom>
        </p:spPr>
      </p:pic>
      <p:sp>
        <p:nvSpPr>
          <p:cNvPr id="17" name="Rectangle 16"/>
          <p:cNvSpPr/>
          <p:nvPr userDrawn="1"/>
        </p:nvSpPr>
        <p:spPr bwMode="gray">
          <a:xfrm>
            <a:off x="274638" y="2125663"/>
            <a:ext cx="6400800" cy="3657600"/>
          </a:xfrm>
          <a:prstGeom prst="rect">
            <a:avLst/>
          </a:prstGeom>
          <a:solidFill>
            <a:schemeClr val="accent4">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64023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3050" y="3957638"/>
            <a:ext cx="6402388" cy="1825625"/>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59"/>
          </a:xfrm>
          <a:prstGeom prst="rect">
            <a:avLst/>
          </a:prstGeom>
        </p:spPr>
      </p:pic>
    </p:spTree>
    <p:extLst>
      <p:ext uri="{BB962C8B-B14F-4D97-AF65-F5344CB8AC3E}">
        <p14:creationId xmlns:p14="http://schemas.microsoft.com/office/powerpoint/2010/main" val="41451813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No Camera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baseline="0"/>
            </a:lvl1pPr>
          </a:lstStyle>
          <a:p>
            <a:r>
              <a:rPr lang="en-US" dirty="0" smtClean="0"/>
              <a:t>Please Be Courteous!</a:t>
            </a:r>
            <a:endParaRPr lang="en-US" dirty="0"/>
          </a:p>
        </p:txBody>
      </p:sp>
      <p:pic>
        <p:nvPicPr>
          <p:cNvPr id="5" name="Picture 5" descr="C:\Users\monical\Desktop\ADMIN\DVD_ART34\Artwork_Imagery\Icons - Illustrations\_WINDOWS VISTA ICONS\Cell mobile smart phone smartphone.png"/>
          <p:cNvPicPr>
            <a:picLocks noChangeAspect="1" noChangeArrowheads="1"/>
          </p:cNvPicPr>
          <p:nvPr userDrawn="1"/>
        </p:nvPicPr>
        <p:blipFill>
          <a:blip r:embed="rId2"/>
          <a:stretch>
            <a:fillRect/>
          </a:stretch>
        </p:blipFill>
        <p:spPr bwMode="auto">
          <a:xfrm>
            <a:off x="4767316" y="1981278"/>
            <a:ext cx="2436152" cy="1826853"/>
          </a:xfrm>
          <a:prstGeom prst="rect">
            <a:avLst/>
          </a:prstGeom>
          <a:noFill/>
          <a:ln>
            <a:noFill/>
          </a:ln>
        </p:spPr>
      </p:pic>
      <p:pic>
        <p:nvPicPr>
          <p:cNvPr id="10" name="Picture 9" descr="C:\Users\monical\Desktop\ADMIN\DVD_ART34\Artwork_Imagery\Icons - Illustrations\_WINDOWS SERVER ICONS\Symbols\X don't no not okay approved bad.png"/>
          <p:cNvPicPr>
            <a:picLocks noChangeAspect="1" noChangeArrowheads="1"/>
          </p:cNvPicPr>
          <p:nvPr userDrawn="1"/>
        </p:nvPicPr>
        <p:blipFill>
          <a:blip r:embed="rId3"/>
          <a:stretch>
            <a:fillRect/>
          </a:stretch>
        </p:blipFill>
        <p:spPr bwMode="auto">
          <a:xfrm>
            <a:off x="5434495" y="2401598"/>
            <a:ext cx="1285474" cy="868927"/>
          </a:xfrm>
          <a:prstGeom prst="rect">
            <a:avLst/>
          </a:prstGeom>
          <a:noFill/>
          <a:ln>
            <a:noFill/>
          </a:ln>
        </p:spPr>
      </p:pic>
      <p:sp>
        <p:nvSpPr>
          <p:cNvPr id="12" name="Rectangle 1"/>
          <p:cNvSpPr>
            <a:spLocks noChangeArrowheads="1"/>
          </p:cNvSpPr>
          <p:nvPr userDrawn="1"/>
        </p:nvSpPr>
        <p:spPr bwMode="auto">
          <a:xfrm>
            <a:off x="996148" y="5051230"/>
            <a:ext cx="10444180" cy="1476994"/>
          </a:xfrm>
          <a:prstGeom prst="rect">
            <a:avLst/>
          </a:prstGeom>
          <a:noFill/>
          <a:ln w="9525">
            <a:noFill/>
            <a:miter lim="800000"/>
            <a:headEnd/>
            <a:tailEnd/>
          </a:ln>
          <a:effectLst/>
        </p:spPr>
        <p:txBody>
          <a:bodyPr vert="horz" wrap="none" lIns="93260" tIns="46630" rIns="93260" bIns="46630" numCol="1" anchor="ctr" anchorCtr="0" compatLnSpc="1">
            <a:prstTxWarp prst="textNoShape">
              <a:avLst/>
            </a:prstTxWarp>
            <a:noAutofit/>
          </a:bodyPr>
          <a:lstStyle/>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Please be courteous to your fellow attendees</a:t>
            </a:r>
          </a:p>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and</a:t>
            </a:r>
          </a:p>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set your phones to vibrate or silent mode!</a:t>
            </a:r>
            <a:r>
              <a:rPr lang="en-US" sz="1836" i="1" dirty="0" smtClean="0">
                <a:gradFill>
                  <a:gsLst>
                    <a:gs pos="0">
                      <a:srgbClr val="FFE784"/>
                    </a:gs>
                    <a:gs pos="50000">
                      <a:srgbClr val="FFE784"/>
                    </a:gs>
                  </a:gsLst>
                  <a:lin ang="5400000" scaled="0"/>
                </a:gradFill>
                <a:ea typeface="Calibri" pitchFamily="34" charset="0"/>
                <a:cs typeface="Arial" pitchFamily="34" charset="0"/>
              </a:rPr>
              <a:t> </a:t>
            </a:r>
            <a:br>
              <a:rPr lang="en-US" sz="1836" i="1" dirty="0" smtClean="0">
                <a:gradFill>
                  <a:gsLst>
                    <a:gs pos="0">
                      <a:srgbClr val="FFE784"/>
                    </a:gs>
                    <a:gs pos="50000">
                      <a:srgbClr val="FFE784"/>
                    </a:gs>
                  </a:gsLst>
                  <a:lin ang="5400000" scaled="0"/>
                </a:gradFill>
                <a:ea typeface="Calibri" pitchFamily="34" charset="0"/>
                <a:cs typeface="Arial" pitchFamily="34" charset="0"/>
              </a:rPr>
            </a:br>
            <a:endParaRPr lang="en-US" sz="1836" i="1" u="sng" dirty="0" smtClean="0">
              <a:gradFill>
                <a:gsLst>
                  <a:gs pos="0">
                    <a:srgbClr val="FFE784"/>
                  </a:gs>
                  <a:gs pos="50000">
                    <a:srgbClr val="FFE784"/>
                  </a:gs>
                </a:gsLst>
                <a:lin ang="5400000" scaled="0"/>
              </a:gradFill>
              <a:ea typeface="Calibri" pitchFamily="34" charset="0"/>
              <a:cs typeface="Arial" pitchFamily="34" charset="0"/>
            </a:endParaRPr>
          </a:p>
        </p:txBody>
      </p:sp>
    </p:spTree>
    <p:extLst>
      <p:ext uri="{BB962C8B-B14F-4D97-AF65-F5344CB8AC3E}">
        <p14:creationId xmlns:p14="http://schemas.microsoft.com/office/powerpoint/2010/main" val="814894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3_Title and Content">
    <p:bg bwMode="black">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8187" y="1476622"/>
            <a:ext cx="11400102" cy="2040559"/>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363077"/>
            <a:ext cx="12436476" cy="631450"/>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smtClean="0"/>
              <a:t>Click to edit Master text styles</a:t>
            </a:r>
          </a:p>
        </p:txBody>
      </p:sp>
    </p:spTree>
    <p:extLst>
      <p:ext uri="{BB962C8B-B14F-4D97-AF65-F5344CB8AC3E}">
        <p14:creationId xmlns:p14="http://schemas.microsoft.com/office/powerpoint/2010/main" val="391660881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982396" y="1942924"/>
            <a:ext cx="10935894"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081445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0010" y="4431486"/>
            <a:ext cx="10447937" cy="470856"/>
          </a:xfrm>
        </p:spPr>
        <p:txBody>
          <a:bodyPr>
            <a:noAutofit/>
          </a:bodyPr>
          <a:lstStyle>
            <a:lvl1pPr marL="0" indent="0" algn="l">
              <a:lnSpc>
                <a:spcPct val="90000"/>
              </a:lnSpc>
              <a:spcBef>
                <a:spcPts val="0"/>
              </a:spcBef>
              <a:buNone/>
              <a:defRPr>
                <a:gradFill>
                  <a:gsLst>
                    <a:gs pos="0">
                      <a:schemeClr val="accent1">
                        <a:lumMod val="40000"/>
                        <a:lumOff val="60000"/>
                      </a:schemeClr>
                    </a:gs>
                    <a:gs pos="86000">
                      <a:schemeClr val="accent1">
                        <a:lumMod val="40000"/>
                        <a:lumOff val="60000"/>
                      </a:schemeClr>
                    </a:gs>
                  </a:gsLst>
                  <a:lin ang="5400000" scaled="0"/>
                </a:gra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53102367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40010" y="1942924"/>
            <a:ext cx="9579252" cy="1553823"/>
          </a:xfrm>
        </p:spPr>
        <p:txBody>
          <a:bodyPr anchor="t" anchorCtr="0">
            <a:noAutofit/>
          </a:bodyPr>
          <a:lstStyle>
            <a:lvl1pPr algn="l" defTabSz="932559" rtl="0" eaLnBrk="1" latinLnBrk="0" hangingPunct="1">
              <a:lnSpc>
                <a:spcPct val="90000"/>
              </a:lnSpc>
              <a:spcBef>
                <a:spcPct val="0"/>
              </a:spcBef>
              <a:buNone/>
              <a:defRPr lang="en-US" sz="5507" b="0" kern="1200" cap="none" spc="-153" dirty="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140010" y="4429866"/>
            <a:ext cx="4663678" cy="470856"/>
          </a:xfrm>
        </p:spPr>
        <p:txBody>
          <a:bodyPr>
            <a:noAutofit/>
          </a:bodyPr>
          <a:lstStyle>
            <a:lvl1pPr marL="0" indent="0" algn="l" defTabSz="932559" rtl="0" eaLnBrk="1" latinLnBrk="0" hangingPunct="1">
              <a:lnSpc>
                <a:spcPct val="90000"/>
              </a:lnSpc>
              <a:spcBef>
                <a:spcPts val="0"/>
              </a:spcBef>
              <a:buSzPct val="85000"/>
              <a:buFontTx/>
              <a:buNone/>
              <a:defRPr lang="en-US" sz="3264" kern="1200" dirty="0">
                <a:gradFill>
                  <a:gsLst>
                    <a:gs pos="0">
                      <a:schemeClr val="accent1">
                        <a:lumMod val="40000"/>
                        <a:lumOff val="60000"/>
                      </a:schemeClr>
                    </a:gs>
                    <a:gs pos="86000">
                      <a:schemeClr val="accent1">
                        <a:lumMod val="40000"/>
                        <a:lumOff val="60000"/>
                      </a:schemeClr>
                    </a:gs>
                  </a:gsLst>
                  <a:lin ang="5400000" scaled="0"/>
                </a:gra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59200" y="233151"/>
            <a:ext cx="10459089" cy="1412566"/>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1219" b="1" i="1" u="none" strike="noStrike" kern="1200" cap="none" spc="-655"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932559" rtl="0" eaLnBrk="1" latinLnBrk="0" hangingPunct="1">
              <a:lnSpc>
                <a:spcPct val="90000"/>
              </a:lnSpc>
              <a:spcBef>
                <a:spcPct val="20000"/>
              </a:spcBef>
              <a:buSzPct val="85000"/>
              <a:buFont typeface="Arial" pitchFamily="34" charset="0"/>
              <a:buNone/>
            </a:pPr>
            <a:r>
              <a:rPr lang="en-US" dirty="0" smtClean="0"/>
              <a:t>click to…</a:t>
            </a:r>
          </a:p>
        </p:txBody>
      </p:sp>
    </p:spTree>
    <p:extLst>
      <p:ext uri="{BB962C8B-B14F-4D97-AF65-F5344CB8AC3E}">
        <p14:creationId xmlns:p14="http://schemas.microsoft.com/office/powerpoint/2010/main" val="294499569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8187" y="233151"/>
            <a:ext cx="11400102" cy="67965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8187" y="1476622"/>
            <a:ext cx="11400102" cy="20405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803499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18187" y="1476622"/>
            <a:ext cx="11400102"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descr="MSconfidential.png"/>
          <p:cNvPicPr>
            <a:picLocks noChangeAspect="1"/>
          </p:cNvPicPr>
          <p:nvPr userDrawn="1"/>
        </p:nvPicPr>
        <p:blipFill>
          <a:blip r:embed="rId2"/>
          <a:stretch>
            <a:fillRect/>
          </a:stretch>
        </p:blipFill>
        <p:spPr bwMode="invGray">
          <a:xfrm>
            <a:off x="4829500" y="6605940"/>
            <a:ext cx="2777478" cy="310868"/>
          </a:xfrm>
          <a:prstGeom prst="rect">
            <a:avLst/>
          </a:prstGeom>
        </p:spPr>
      </p:pic>
    </p:spTree>
    <p:extLst>
      <p:ext uri="{BB962C8B-B14F-4D97-AF65-F5344CB8AC3E}">
        <p14:creationId xmlns:p14="http://schemas.microsoft.com/office/powerpoint/2010/main" val="90726855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18186" y="1476622"/>
            <a:ext cx="5596414" cy="1776705"/>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1875" y="1476622"/>
            <a:ext cx="5596414" cy="1776705"/>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104076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8186" y="1829732"/>
            <a:ext cx="5596414" cy="353174"/>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4" name="Content Placeholder 3"/>
          <p:cNvSpPr>
            <a:spLocks noGrp="1"/>
          </p:cNvSpPr>
          <p:nvPr>
            <p:ph sz="half" idx="2"/>
          </p:nvPr>
        </p:nvSpPr>
        <p:spPr>
          <a:xfrm>
            <a:off x="518185" y="2317898"/>
            <a:ext cx="5596414" cy="1567949"/>
          </a:xfrm>
        </p:spPr>
        <p:txBody>
          <a:bodyPr/>
          <a:lstStyle>
            <a:lvl1pPr marL="287377" indent="-287377">
              <a:defRPr sz="2346"/>
            </a:lvl1pPr>
            <a:lvl2pPr marL="573406" indent="-271187">
              <a:defRPr sz="2040"/>
            </a:lvl2pPr>
            <a:lvl3pPr marL="829752" indent="-248251">
              <a:defRPr sz="1836"/>
            </a:lvl3pPr>
            <a:lvl4pPr marL="1071256" indent="-233410">
              <a:defRPr sz="1734"/>
            </a:lvl4pPr>
            <a:lvl5pPr marL="1304666" indent="-210474">
              <a:defRPr sz="1734"/>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8857" y="1829732"/>
            <a:ext cx="5599432" cy="353174"/>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6" name="Content Placeholder 5"/>
          <p:cNvSpPr>
            <a:spLocks noGrp="1"/>
          </p:cNvSpPr>
          <p:nvPr>
            <p:ph sz="quarter" idx="4"/>
          </p:nvPr>
        </p:nvSpPr>
        <p:spPr>
          <a:xfrm>
            <a:off x="6317558" y="2317898"/>
            <a:ext cx="5600731" cy="1567949"/>
          </a:xfrm>
        </p:spPr>
        <p:txBody>
          <a:bodyPr/>
          <a:lstStyle>
            <a:lvl1pPr marL="302218" indent="-302218">
              <a:defRPr sz="2346"/>
            </a:lvl1pPr>
            <a:lvl2pPr marL="581501" indent="-279282">
              <a:defRPr sz="2040"/>
            </a:lvl2pPr>
            <a:lvl3pPr marL="837847" indent="-249600">
              <a:defRPr sz="1836"/>
            </a:lvl3pPr>
            <a:lvl4pPr marL="1071256" indent="-241505">
              <a:defRPr sz="1734"/>
            </a:lvl4pPr>
            <a:lvl5pPr marL="1304666" indent="-225315">
              <a:defRPr sz="1734"/>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1991170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76587553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bwMode="gray">
          <a:xfrm flipH="1">
            <a:off x="0" y="0"/>
            <a:ext cx="12436476" cy="6994525"/>
          </a:xfrm>
          <a:prstGeom prst="rect">
            <a:avLst/>
          </a:prstGeom>
        </p:spPr>
      </p:pic>
      <p:sp>
        <p:nvSpPr>
          <p:cNvPr id="17" name="Rectangle 16"/>
          <p:cNvSpPr/>
          <p:nvPr userDrawn="1"/>
        </p:nvSpPr>
        <p:spPr bwMode="gray">
          <a:xfrm>
            <a:off x="274638" y="2125663"/>
            <a:ext cx="7315200" cy="365760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73050" y="3957638"/>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smtClean="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4" y="480503"/>
            <a:ext cx="1552926" cy="332659"/>
          </a:xfrm>
          <a:prstGeom prst="rect">
            <a:avLst/>
          </a:prstGeom>
        </p:spPr>
      </p:pic>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52854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758999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No Camera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baseline="0"/>
            </a:lvl1pPr>
          </a:lstStyle>
          <a:p>
            <a:r>
              <a:rPr lang="en-US" dirty="0" smtClean="0"/>
              <a:t>Please Be Courteous!</a:t>
            </a:r>
            <a:endParaRPr lang="en-US" dirty="0"/>
          </a:p>
        </p:txBody>
      </p:sp>
      <p:pic>
        <p:nvPicPr>
          <p:cNvPr id="5" name="Picture 5" descr="C:\Users\monical\Desktop\ADMIN\DVD_ART34\Artwork_Imagery\Icons - Illustrations\_WINDOWS VISTA ICONS\Cell mobile smart phone smartphone.png"/>
          <p:cNvPicPr>
            <a:picLocks noChangeAspect="1" noChangeArrowheads="1"/>
          </p:cNvPicPr>
          <p:nvPr userDrawn="1"/>
        </p:nvPicPr>
        <p:blipFill>
          <a:blip r:embed="rId2"/>
          <a:stretch>
            <a:fillRect/>
          </a:stretch>
        </p:blipFill>
        <p:spPr bwMode="auto">
          <a:xfrm>
            <a:off x="4767316" y="1981278"/>
            <a:ext cx="2436152" cy="1826853"/>
          </a:xfrm>
          <a:prstGeom prst="rect">
            <a:avLst/>
          </a:prstGeom>
          <a:noFill/>
          <a:ln>
            <a:noFill/>
          </a:ln>
        </p:spPr>
      </p:pic>
      <p:pic>
        <p:nvPicPr>
          <p:cNvPr id="10" name="Picture 9" descr="C:\Users\monical\Desktop\ADMIN\DVD_ART34\Artwork_Imagery\Icons - Illustrations\_WINDOWS SERVER ICONS\Symbols\X don't no not okay approved bad.png"/>
          <p:cNvPicPr>
            <a:picLocks noChangeAspect="1" noChangeArrowheads="1"/>
          </p:cNvPicPr>
          <p:nvPr userDrawn="1"/>
        </p:nvPicPr>
        <p:blipFill>
          <a:blip r:embed="rId3"/>
          <a:stretch>
            <a:fillRect/>
          </a:stretch>
        </p:blipFill>
        <p:spPr bwMode="auto">
          <a:xfrm>
            <a:off x="5434495" y="2401598"/>
            <a:ext cx="1285474" cy="868927"/>
          </a:xfrm>
          <a:prstGeom prst="rect">
            <a:avLst/>
          </a:prstGeom>
          <a:noFill/>
          <a:ln>
            <a:noFill/>
          </a:ln>
        </p:spPr>
      </p:pic>
      <p:sp>
        <p:nvSpPr>
          <p:cNvPr id="12" name="Rectangle 1"/>
          <p:cNvSpPr>
            <a:spLocks noChangeArrowheads="1"/>
          </p:cNvSpPr>
          <p:nvPr userDrawn="1"/>
        </p:nvSpPr>
        <p:spPr bwMode="auto">
          <a:xfrm>
            <a:off x="996148" y="5051230"/>
            <a:ext cx="10444180" cy="1476994"/>
          </a:xfrm>
          <a:prstGeom prst="rect">
            <a:avLst/>
          </a:prstGeom>
          <a:noFill/>
          <a:ln w="9525">
            <a:noFill/>
            <a:miter lim="800000"/>
            <a:headEnd/>
            <a:tailEnd/>
          </a:ln>
          <a:effectLst/>
        </p:spPr>
        <p:txBody>
          <a:bodyPr vert="horz" wrap="none" lIns="93260" tIns="46630" rIns="93260" bIns="46630" numCol="1" anchor="ctr" anchorCtr="0" compatLnSpc="1">
            <a:prstTxWarp prst="textNoShape">
              <a:avLst/>
            </a:prstTxWarp>
            <a:noAutofit/>
          </a:bodyPr>
          <a:lstStyle/>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Please be courteous to your fellow attendees</a:t>
            </a:r>
          </a:p>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and</a:t>
            </a:r>
          </a:p>
          <a:p>
            <a:pPr algn="ctr" defTabSz="932597" fontAlgn="base">
              <a:lnSpc>
                <a:spcPct val="150000"/>
              </a:lnSpc>
              <a:spcBef>
                <a:spcPct val="0"/>
              </a:spcBef>
              <a:spcAft>
                <a:spcPct val="0"/>
              </a:spcAft>
            </a:pPr>
            <a:r>
              <a:rPr lang="en-US" sz="1836" i="1" dirty="0" smtClean="0">
                <a:gradFill>
                  <a:gsLst>
                    <a:gs pos="0">
                      <a:srgbClr val="FFFFFF"/>
                    </a:gs>
                    <a:gs pos="50000">
                      <a:srgbClr val="FFFFFF"/>
                    </a:gs>
                  </a:gsLst>
                  <a:lin ang="5400000" scaled="0"/>
                </a:gradFill>
                <a:ea typeface="Calibri" pitchFamily="34" charset="0"/>
                <a:cs typeface="Arial" pitchFamily="34" charset="0"/>
              </a:rPr>
              <a:t>set your phones to vibrate or silent mode!</a:t>
            </a:r>
            <a:r>
              <a:rPr lang="en-US" sz="1836" i="1" dirty="0" smtClean="0">
                <a:gradFill>
                  <a:gsLst>
                    <a:gs pos="0">
                      <a:srgbClr val="FFE784"/>
                    </a:gs>
                    <a:gs pos="50000">
                      <a:srgbClr val="FFE784"/>
                    </a:gs>
                  </a:gsLst>
                  <a:lin ang="5400000" scaled="0"/>
                </a:gradFill>
                <a:ea typeface="Calibri" pitchFamily="34" charset="0"/>
                <a:cs typeface="Arial" pitchFamily="34" charset="0"/>
              </a:rPr>
              <a:t> </a:t>
            </a:r>
            <a:br>
              <a:rPr lang="en-US" sz="1836" i="1" dirty="0" smtClean="0">
                <a:gradFill>
                  <a:gsLst>
                    <a:gs pos="0">
                      <a:srgbClr val="FFE784"/>
                    </a:gs>
                    <a:gs pos="50000">
                      <a:srgbClr val="FFE784"/>
                    </a:gs>
                  </a:gsLst>
                  <a:lin ang="5400000" scaled="0"/>
                </a:gradFill>
                <a:ea typeface="Calibri" pitchFamily="34" charset="0"/>
                <a:cs typeface="Arial" pitchFamily="34" charset="0"/>
              </a:rPr>
            </a:br>
            <a:endParaRPr lang="en-US" sz="1836" i="1" u="sng" dirty="0" smtClean="0">
              <a:gradFill>
                <a:gsLst>
                  <a:gs pos="0">
                    <a:srgbClr val="FFE784"/>
                  </a:gs>
                  <a:gs pos="50000">
                    <a:srgbClr val="FFE784"/>
                  </a:gs>
                </a:gsLst>
                <a:lin ang="5400000" scaled="0"/>
              </a:gradFill>
              <a:ea typeface="Calibri" pitchFamily="34" charset="0"/>
              <a:cs typeface="Arial" pitchFamily="34" charset="0"/>
            </a:endParaRPr>
          </a:p>
        </p:txBody>
      </p:sp>
    </p:spTree>
    <p:extLst>
      <p:ext uri="{BB962C8B-B14F-4D97-AF65-F5344CB8AC3E}">
        <p14:creationId xmlns:p14="http://schemas.microsoft.com/office/powerpoint/2010/main" val="29474274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3_Title and Content">
    <p:bg bwMode="black">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8187" y="1476622"/>
            <a:ext cx="11400102" cy="2040559"/>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363077"/>
            <a:ext cx="12436476" cy="631450"/>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smtClean="0"/>
              <a:t>Click to edit Master text styles</a:t>
            </a:r>
          </a:p>
        </p:txBody>
      </p:sp>
    </p:spTree>
    <p:extLst>
      <p:ext uri="{BB962C8B-B14F-4D97-AF65-F5344CB8AC3E}">
        <p14:creationId xmlns:p14="http://schemas.microsoft.com/office/powerpoint/2010/main" val="280334900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982396" y="1942924"/>
            <a:ext cx="10935894"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1307367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3312" r="17641" b="16929"/>
          <a:stretch/>
        </p:blipFill>
        <p:spPr>
          <a:xfrm>
            <a:off x="0" y="0"/>
            <a:ext cx="12436475" cy="6994524"/>
          </a:xfrm>
          <a:prstGeom prst="rect">
            <a:avLst/>
          </a:prstGeom>
        </p:spPr>
      </p:pic>
      <p:sp>
        <p:nvSpPr>
          <p:cNvPr id="17" name="Rectangle 16"/>
          <p:cNvSpPr/>
          <p:nvPr userDrawn="1"/>
        </p:nvSpPr>
        <p:spPr bwMode="gray">
          <a:xfrm>
            <a:off x="274638" y="2125663"/>
            <a:ext cx="7315200" cy="3657600"/>
          </a:xfrm>
          <a:prstGeom prst="rect">
            <a:avLst/>
          </a:prstGeom>
          <a:solidFill>
            <a:schemeClr val="accent4">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8" cy="18305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3050" y="3946526"/>
            <a:ext cx="7316788" cy="1828800"/>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1929004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3333" t="3333" r="4875" b="4875"/>
          <a:stretch/>
        </p:blipFill>
        <p:spPr>
          <a:xfrm>
            <a:off x="881" y="-1"/>
            <a:ext cx="12434712" cy="6994526"/>
          </a:xfrm>
          <a:prstGeom prst="rect">
            <a:avLst/>
          </a:prstGeom>
        </p:spPr>
      </p:pic>
      <p:sp>
        <p:nvSpPr>
          <p:cNvPr id="18" name="Rectangle 17"/>
          <p:cNvSpPr/>
          <p:nvPr userDrawn="1"/>
        </p:nvSpPr>
        <p:spPr bwMode="gray">
          <a:xfrm>
            <a:off x="274638" y="1211264"/>
            <a:ext cx="6400800" cy="3657600"/>
          </a:xfrm>
          <a:prstGeom prst="rect">
            <a:avLst/>
          </a:prstGeom>
          <a:solidFill>
            <a:schemeClr val="accent4">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1211263"/>
            <a:ext cx="6402388" cy="1828801"/>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3040063"/>
            <a:ext cx="6400800" cy="1828800"/>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23591074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405" y="7938"/>
            <a:ext cx="12431664" cy="697864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702" y="2125677"/>
            <a:ext cx="7315200" cy="3657586"/>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2125663"/>
            <a:ext cx="7315200" cy="1828800"/>
          </a:xfrm>
          <a:noFill/>
        </p:spPr>
        <p:txBody>
          <a:bodyPr lIns="146304" tIns="91440" rIns="146304" bIns="91440" anchor="t" anchorCtr="0"/>
          <a:lstStyle>
            <a:lvl1pPr>
              <a:defRPr sz="6600" spc="-100"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74638" y="3954463"/>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29304508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theme" Target="../theme/theme2.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image" Target="../media/image10.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theme" Target="../theme/theme3.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167" r:id="rId1"/>
    <p:sldLayoutId id="2147484166" r:id="rId2"/>
    <p:sldLayoutId id="2147484163" r:id="rId3"/>
    <p:sldLayoutId id="2147484169" r:id="rId4"/>
    <p:sldLayoutId id="2147484170" r:id="rId5"/>
    <p:sldLayoutId id="2147484173" r:id="rId6"/>
    <p:sldLayoutId id="2147484172" r:id="rId7"/>
    <p:sldLayoutId id="2147484162" r:id="rId8"/>
    <p:sldLayoutId id="2147484105" r:id="rId9"/>
    <p:sldLayoutId id="2147484182" r:id="rId10"/>
    <p:sldLayoutId id="2147484130" r:id="rId11"/>
    <p:sldLayoutId id="2147484101" r:id="rId12"/>
    <p:sldLayoutId id="2147484102" r:id="rId13"/>
    <p:sldLayoutId id="2147484087" r:id="rId14"/>
    <p:sldLayoutId id="2147484098" r:id="rId15"/>
    <p:sldLayoutId id="2147484086" r:id="rId16"/>
    <p:sldLayoutId id="2147484107" r:id="rId17"/>
    <p:sldLayoutId id="2147484099" r:id="rId18"/>
    <p:sldLayoutId id="2147484100" r:id="rId19"/>
    <p:sldLayoutId id="2147484089" r:id="rId20"/>
    <p:sldLayoutId id="2147484106" r:id="rId21"/>
    <p:sldLayoutId id="2147484092" r:id="rId22"/>
    <p:sldLayoutId id="2147484093" r:id="rId23"/>
    <p:sldLayoutId id="2147484127" r:id="rId24"/>
    <p:sldLayoutId id="2147484128" r:id="rId25"/>
    <p:sldLayoutId id="2147484129" r:id="rId26"/>
    <p:sldLayoutId id="2147484094" r:id="rId27"/>
    <p:sldLayoutId id="2147484096" r:id="rId28"/>
    <p:sldLayoutId id="2147484209" r:id="rId29"/>
    <p:sldLayoutId id="2147484210" r:id="rId30"/>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8187" y="233151"/>
            <a:ext cx="11400102" cy="67965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8187" y="1476622"/>
            <a:ext cx="11400102" cy="204037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Box 7"/>
          <p:cNvSpPr txBox="1">
            <a:spLocks noChangeArrowheads="1"/>
          </p:cNvSpPr>
          <p:nvPr/>
        </p:nvSpPr>
        <p:spPr bwMode="auto">
          <a:xfrm>
            <a:off x="0" y="6761397"/>
            <a:ext cx="12436475" cy="249299"/>
          </a:xfrm>
          <a:prstGeom prst="rect">
            <a:avLst/>
          </a:prstGeom>
          <a:solidFill>
            <a:srgbClr val="000000"/>
          </a:solidFill>
          <a:ln w="9525">
            <a:noFill/>
            <a:miter lim="800000"/>
            <a:headEnd/>
            <a:tailEnd/>
          </a:ln>
          <a:effectLst/>
        </p:spPr>
        <p:txBody>
          <a:bodyPr anchor="ctr" anchorCtr="1">
            <a:spAutoFit/>
          </a:bodyPr>
          <a:lstStyle/>
          <a:p>
            <a:pPr algn="ctr" defTabSz="932559">
              <a:spcBef>
                <a:spcPct val="50000"/>
              </a:spcBef>
              <a:defRPr/>
            </a:pPr>
            <a:r>
              <a:rPr lang="en-US" sz="1020" b="1" dirty="0" smtClean="0">
                <a:solidFill>
                  <a:srgbClr val="FFFFFF"/>
                </a:solidFill>
              </a:rPr>
              <a:t>          Tulsa TechFest 2014              </a:t>
            </a:r>
            <a:r>
              <a:rPr lang="en-US" sz="1020" b="1" dirty="0">
                <a:solidFill>
                  <a:srgbClr val="FFFFFF"/>
                </a:solidFill>
              </a:rPr>
              <a:t>|   </a:t>
            </a:r>
            <a:r>
              <a:rPr lang="en-US" sz="1020" b="1" dirty="0" smtClean="0">
                <a:solidFill>
                  <a:srgbClr val="FFFFFF"/>
                </a:solidFill>
              </a:rPr>
              <a:t>             Fri, Aug  15</a:t>
            </a:r>
            <a:r>
              <a:rPr lang="en-US" sz="1020" b="1" baseline="30000" dirty="0" smtClean="0">
                <a:solidFill>
                  <a:srgbClr val="FFFFFF"/>
                </a:solidFill>
              </a:rPr>
              <a:t>th</a:t>
            </a:r>
            <a:r>
              <a:rPr lang="en-US" sz="1020" b="1" dirty="0">
                <a:solidFill>
                  <a:srgbClr val="FFFFFF"/>
                </a:solidFill>
              </a:rPr>
              <a:t>, </a:t>
            </a:r>
            <a:r>
              <a:rPr lang="en-US" sz="1020" b="1" dirty="0" smtClean="0">
                <a:solidFill>
                  <a:srgbClr val="FFFFFF"/>
                </a:solidFill>
              </a:rPr>
              <a:t>2014              </a:t>
            </a:r>
            <a:r>
              <a:rPr lang="en-US" sz="1020" b="1" dirty="0">
                <a:solidFill>
                  <a:srgbClr val="FFFFFF"/>
                </a:solidFill>
              </a:rPr>
              <a:t>|   </a:t>
            </a:r>
            <a:r>
              <a:rPr lang="en-US" sz="1020" b="1" dirty="0" smtClean="0">
                <a:solidFill>
                  <a:srgbClr val="FFFFFF"/>
                </a:solidFill>
              </a:rPr>
              <a:t>             OSU - Tulsa                </a:t>
            </a:r>
            <a:r>
              <a:rPr lang="en-US" sz="1020" b="1" dirty="0">
                <a:solidFill>
                  <a:srgbClr val="FFFFFF"/>
                </a:solidFill>
              </a:rPr>
              <a:t>| </a:t>
            </a:r>
            <a:r>
              <a:rPr lang="en-US" sz="1020" b="1" dirty="0" smtClean="0">
                <a:solidFill>
                  <a:srgbClr val="FFFFFF"/>
                </a:solidFill>
              </a:rPr>
              <a:t>          68+ Speakers, 19 Tracks &amp; 96 Sessions!               </a:t>
            </a:r>
            <a:endParaRPr lang="en-US" sz="1020" b="1" dirty="0">
              <a:solidFill>
                <a:srgbClr val="FFFFFF"/>
              </a:solidFill>
            </a:endParaRPr>
          </a:p>
        </p:txBody>
      </p:sp>
    </p:spTree>
    <p:extLst>
      <p:ext uri="{BB962C8B-B14F-4D97-AF65-F5344CB8AC3E}">
        <p14:creationId xmlns:p14="http://schemas.microsoft.com/office/powerpoint/2010/main" val="3077368919"/>
      </p:ext>
    </p:extLst>
  </p:cSld>
  <p:clrMap bg1="dk1" tx1="lt1" bg2="dk2" tx2="lt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 id="2147484195" r:id="rId12"/>
  </p:sldLayoutIdLst>
  <p:transition>
    <p:fade/>
  </p:transition>
  <p:txStyles>
    <p:titleStyle>
      <a:lvl1pPr algn="l" defTabSz="932559" rtl="0" eaLnBrk="1" latinLnBrk="0" hangingPunct="1">
        <a:lnSpc>
          <a:spcPct val="90000"/>
        </a:lnSpc>
        <a:spcBef>
          <a:spcPct val="0"/>
        </a:spcBef>
        <a:buNone/>
        <a:defRPr lang="en-US" sz="4896" b="0" kern="1200" cap="none" spc="-153"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9536" indent="-469536" algn="l" defTabSz="932559" rtl="0" eaLnBrk="1" latinLnBrk="0" hangingPunct="1">
        <a:lnSpc>
          <a:spcPct val="90000"/>
        </a:lnSpc>
        <a:spcBef>
          <a:spcPct val="20000"/>
        </a:spcBef>
        <a:buSzPct val="85000"/>
        <a:buFontTx/>
        <a:buBlip>
          <a:blip r:embed="rId14"/>
        </a:buBlip>
        <a:defRPr sz="3264" kern="1200">
          <a:gradFill>
            <a:gsLst>
              <a:gs pos="0">
                <a:schemeClr val="tx1"/>
              </a:gs>
              <a:gs pos="86000">
                <a:schemeClr val="tx1"/>
              </a:gs>
            </a:gsLst>
            <a:lin ang="5400000" scaled="0"/>
          </a:gradFill>
          <a:latin typeface="+mn-lt"/>
          <a:ea typeface="+mn-ea"/>
          <a:cs typeface="+mn-cs"/>
        </a:defRPr>
      </a:lvl1pPr>
      <a:lvl2pPr marL="872691" indent="-403154" algn="l" defTabSz="932559" rtl="0" eaLnBrk="1" latinLnBrk="0" hangingPunct="1">
        <a:lnSpc>
          <a:spcPct val="90000"/>
        </a:lnSpc>
        <a:spcBef>
          <a:spcPct val="20000"/>
        </a:spcBef>
        <a:buSzPct val="85000"/>
        <a:buFontTx/>
        <a:buBlip>
          <a:blip r:embed="rId14"/>
        </a:buBlip>
        <a:defRPr sz="2856" kern="1200">
          <a:gradFill>
            <a:gsLst>
              <a:gs pos="0">
                <a:schemeClr val="tx1"/>
              </a:gs>
              <a:gs pos="86000">
                <a:schemeClr val="tx1"/>
              </a:gs>
            </a:gsLst>
            <a:lin ang="5400000" scaled="0"/>
          </a:gradFill>
          <a:latin typeface="+mn-lt"/>
          <a:ea typeface="+mn-ea"/>
          <a:cs typeface="+mn-cs"/>
        </a:defRPr>
      </a:lvl2pPr>
      <a:lvl3pPr marL="1283940" indent="-411249" algn="l" defTabSz="932559" rtl="0" eaLnBrk="1" latinLnBrk="0" hangingPunct="1">
        <a:lnSpc>
          <a:spcPct val="90000"/>
        </a:lnSpc>
        <a:spcBef>
          <a:spcPct val="20000"/>
        </a:spcBef>
        <a:buSzPct val="85000"/>
        <a:buFontTx/>
        <a:buBlip>
          <a:blip r:embed="rId14"/>
        </a:buBlip>
        <a:defRPr sz="2448" kern="1200">
          <a:gradFill>
            <a:gsLst>
              <a:gs pos="0">
                <a:schemeClr val="tx1"/>
              </a:gs>
              <a:gs pos="86000">
                <a:schemeClr val="tx1"/>
              </a:gs>
            </a:gsLst>
            <a:lin ang="5400000" scaled="0"/>
          </a:gradFill>
          <a:latin typeface="+mn-lt"/>
          <a:ea typeface="+mn-ea"/>
          <a:cs typeface="+mn-cs"/>
        </a:defRPr>
      </a:lvl3pPr>
      <a:lvl4pPr marL="1636902" indent="-352962" algn="l" defTabSz="932559" rtl="0" eaLnBrk="1" latinLnBrk="0" hangingPunct="1">
        <a:lnSpc>
          <a:spcPct val="90000"/>
        </a:lnSpc>
        <a:spcBef>
          <a:spcPct val="20000"/>
        </a:spcBef>
        <a:buSzPct val="85000"/>
        <a:buFontTx/>
        <a:buBlip>
          <a:blip r:embed="rId14"/>
        </a:buBlip>
        <a:defRPr sz="2040" kern="1200">
          <a:gradFill>
            <a:gsLst>
              <a:gs pos="0">
                <a:schemeClr val="tx1"/>
              </a:gs>
              <a:gs pos="86000">
                <a:schemeClr val="tx1"/>
              </a:gs>
            </a:gsLst>
            <a:lin ang="5400000" scaled="0"/>
          </a:gradFill>
          <a:latin typeface="+mn-lt"/>
          <a:ea typeface="+mn-ea"/>
          <a:cs typeface="+mn-cs"/>
        </a:defRPr>
      </a:lvl4pPr>
      <a:lvl5pPr marL="1980149" indent="-343247" algn="l" defTabSz="932559" rtl="0" eaLnBrk="1" latinLnBrk="0" hangingPunct="1">
        <a:lnSpc>
          <a:spcPct val="90000"/>
        </a:lnSpc>
        <a:spcBef>
          <a:spcPct val="20000"/>
        </a:spcBef>
        <a:buSzPct val="85000"/>
        <a:buFontTx/>
        <a:buBlip>
          <a:blip r:embed="rId14"/>
        </a:buBlip>
        <a:defRPr sz="2040" kern="1200">
          <a:gradFill>
            <a:gsLst>
              <a:gs pos="0">
                <a:schemeClr val="tx1"/>
              </a:gs>
              <a:gs pos="86000">
                <a:schemeClr val="tx1"/>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8187" y="233151"/>
            <a:ext cx="11400102" cy="67965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8187" y="1476622"/>
            <a:ext cx="11400102" cy="204037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Box 7"/>
          <p:cNvSpPr txBox="1">
            <a:spLocks noChangeArrowheads="1"/>
          </p:cNvSpPr>
          <p:nvPr/>
        </p:nvSpPr>
        <p:spPr bwMode="auto">
          <a:xfrm>
            <a:off x="0" y="6761397"/>
            <a:ext cx="12436475" cy="249299"/>
          </a:xfrm>
          <a:prstGeom prst="rect">
            <a:avLst/>
          </a:prstGeom>
          <a:solidFill>
            <a:srgbClr val="000000"/>
          </a:solidFill>
          <a:ln w="9525">
            <a:noFill/>
            <a:miter lim="800000"/>
            <a:headEnd/>
            <a:tailEnd/>
          </a:ln>
          <a:effectLst/>
        </p:spPr>
        <p:txBody>
          <a:bodyPr anchor="ctr" anchorCtr="1">
            <a:spAutoFit/>
          </a:bodyPr>
          <a:lstStyle/>
          <a:p>
            <a:pPr algn="ctr" defTabSz="932559">
              <a:spcBef>
                <a:spcPct val="50000"/>
              </a:spcBef>
              <a:defRPr/>
            </a:pPr>
            <a:r>
              <a:rPr lang="en-US" sz="1020" b="1" dirty="0" smtClean="0">
                <a:solidFill>
                  <a:srgbClr val="FFFFFF"/>
                </a:solidFill>
              </a:rPr>
              <a:t>          Tulsa TechFest 2014              </a:t>
            </a:r>
            <a:r>
              <a:rPr lang="en-US" sz="1020" b="1" dirty="0">
                <a:solidFill>
                  <a:srgbClr val="FFFFFF"/>
                </a:solidFill>
              </a:rPr>
              <a:t>|   </a:t>
            </a:r>
            <a:r>
              <a:rPr lang="en-US" sz="1020" b="1" dirty="0" smtClean="0">
                <a:solidFill>
                  <a:srgbClr val="FFFFFF"/>
                </a:solidFill>
              </a:rPr>
              <a:t>             Fri, Aug  15</a:t>
            </a:r>
            <a:r>
              <a:rPr lang="en-US" sz="1020" b="1" baseline="30000" dirty="0" smtClean="0">
                <a:solidFill>
                  <a:srgbClr val="FFFFFF"/>
                </a:solidFill>
              </a:rPr>
              <a:t>th</a:t>
            </a:r>
            <a:r>
              <a:rPr lang="en-US" sz="1020" b="1" dirty="0">
                <a:solidFill>
                  <a:srgbClr val="FFFFFF"/>
                </a:solidFill>
              </a:rPr>
              <a:t>, </a:t>
            </a:r>
            <a:r>
              <a:rPr lang="en-US" sz="1020" b="1" dirty="0" smtClean="0">
                <a:solidFill>
                  <a:srgbClr val="FFFFFF"/>
                </a:solidFill>
              </a:rPr>
              <a:t>2014              </a:t>
            </a:r>
            <a:r>
              <a:rPr lang="en-US" sz="1020" b="1" dirty="0">
                <a:solidFill>
                  <a:srgbClr val="FFFFFF"/>
                </a:solidFill>
              </a:rPr>
              <a:t>|   </a:t>
            </a:r>
            <a:r>
              <a:rPr lang="en-US" sz="1020" b="1" dirty="0" smtClean="0">
                <a:solidFill>
                  <a:srgbClr val="FFFFFF"/>
                </a:solidFill>
              </a:rPr>
              <a:t>             OSU - Tulsa                </a:t>
            </a:r>
            <a:r>
              <a:rPr lang="en-US" sz="1020" b="1" dirty="0">
                <a:solidFill>
                  <a:srgbClr val="FFFFFF"/>
                </a:solidFill>
              </a:rPr>
              <a:t>| </a:t>
            </a:r>
            <a:r>
              <a:rPr lang="en-US" sz="1020" b="1" dirty="0" smtClean="0">
                <a:solidFill>
                  <a:srgbClr val="FFFFFF"/>
                </a:solidFill>
              </a:rPr>
              <a:t>          68+ Speakers, 19 Tracks &amp; 96 Sessions!               </a:t>
            </a:r>
            <a:endParaRPr lang="en-US" sz="1020" b="1" dirty="0">
              <a:solidFill>
                <a:srgbClr val="FFFFFF"/>
              </a:solidFill>
            </a:endParaRPr>
          </a:p>
        </p:txBody>
      </p:sp>
    </p:spTree>
    <p:extLst>
      <p:ext uri="{BB962C8B-B14F-4D97-AF65-F5344CB8AC3E}">
        <p14:creationId xmlns:p14="http://schemas.microsoft.com/office/powerpoint/2010/main" val="3707315592"/>
      </p:ext>
    </p:extLst>
  </p:cSld>
  <p:clrMap bg1="dk1" tx1="lt1" bg2="dk2" tx2="lt2" accent1="accent1" accent2="accent2" accent3="accent3" accent4="accent4" accent5="accent5" accent6="accent6" hlink="hlink" folHlink="folHlink"/>
  <p:sldLayoutIdLst>
    <p:sldLayoutId id="2147484197" r:id="rId1"/>
    <p:sldLayoutId id="2147484198" r:id="rId2"/>
    <p:sldLayoutId id="2147484199" r:id="rId3"/>
    <p:sldLayoutId id="2147484200" r:id="rId4"/>
    <p:sldLayoutId id="2147484201" r:id="rId5"/>
    <p:sldLayoutId id="2147484202" r:id="rId6"/>
    <p:sldLayoutId id="2147484203" r:id="rId7"/>
    <p:sldLayoutId id="2147484204" r:id="rId8"/>
    <p:sldLayoutId id="2147484205" r:id="rId9"/>
    <p:sldLayoutId id="2147484206" r:id="rId10"/>
    <p:sldLayoutId id="2147484207" r:id="rId11"/>
    <p:sldLayoutId id="2147484208" r:id="rId12"/>
  </p:sldLayoutIdLst>
  <p:transition>
    <p:fade/>
  </p:transition>
  <p:txStyles>
    <p:titleStyle>
      <a:lvl1pPr algn="l" defTabSz="932559" rtl="0" eaLnBrk="1" latinLnBrk="0" hangingPunct="1">
        <a:lnSpc>
          <a:spcPct val="90000"/>
        </a:lnSpc>
        <a:spcBef>
          <a:spcPct val="0"/>
        </a:spcBef>
        <a:buNone/>
        <a:defRPr lang="en-US" sz="4896" b="0" kern="1200" cap="none" spc="-153"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9536" indent="-469536" algn="l" defTabSz="932559" rtl="0" eaLnBrk="1" latinLnBrk="0" hangingPunct="1">
        <a:lnSpc>
          <a:spcPct val="90000"/>
        </a:lnSpc>
        <a:spcBef>
          <a:spcPct val="20000"/>
        </a:spcBef>
        <a:buSzPct val="85000"/>
        <a:buFontTx/>
        <a:buBlip>
          <a:blip r:embed="rId14"/>
        </a:buBlip>
        <a:defRPr sz="3264" kern="1200">
          <a:gradFill>
            <a:gsLst>
              <a:gs pos="0">
                <a:schemeClr val="tx1"/>
              </a:gs>
              <a:gs pos="86000">
                <a:schemeClr val="tx1"/>
              </a:gs>
            </a:gsLst>
            <a:lin ang="5400000" scaled="0"/>
          </a:gradFill>
          <a:latin typeface="+mn-lt"/>
          <a:ea typeface="+mn-ea"/>
          <a:cs typeface="+mn-cs"/>
        </a:defRPr>
      </a:lvl1pPr>
      <a:lvl2pPr marL="872691" indent="-403154" algn="l" defTabSz="932559" rtl="0" eaLnBrk="1" latinLnBrk="0" hangingPunct="1">
        <a:lnSpc>
          <a:spcPct val="90000"/>
        </a:lnSpc>
        <a:spcBef>
          <a:spcPct val="20000"/>
        </a:spcBef>
        <a:buSzPct val="85000"/>
        <a:buFontTx/>
        <a:buBlip>
          <a:blip r:embed="rId14"/>
        </a:buBlip>
        <a:defRPr sz="2856" kern="1200">
          <a:gradFill>
            <a:gsLst>
              <a:gs pos="0">
                <a:schemeClr val="tx1"/>
              </a:gs>
              <a:gs pos="86000">
                <a:schemeClr val="tx1"/>
              </a:gs>
            </a:gsLst>
            <a:lin ang="5400000" scaled="0"/>
          </a:gradFill>
          <a:latin typeface="+mn-lt"/>
          <a:ea typeface="+mn-ea"/>
          <a:cs typeface="+mn-cs"/>
        </a:defRPr>
      </a:lvl2pPr>
      <a:lvl3pPr marL="1283940" indent="-411249" algn="l" defTabSz="932559" rtl="0" eaLnBrk="1" latinLnBrk="0" hangingPunct="1">
        <a:lnSpc>
          <a:spcPct val="90000"/>
        </a:lnSpc>
        <a:spcBef>
          <a:spcPct val="20000"/>
        </a:spcBef>
        <a:buSzPct val="85000"/>
        <a:buFontTx/>
        <a:buBlip>
          <a:blip r:embed="rId14"/>
        </a:buBlip>
        <a:defRPr sz="2448" kern="1200">
          <a:gradFill>
            <a:gsLst>
              <a:gs pos="0">
                <a:schemeClr val="tx1"/>
              </a:gs>
              <a:gs pos="86000">
                <a:schemeClr val="tx1"/>
              </a:gs>
            </a:gsLst>
            <a:lin ang="5400000" scaled="0"/>
          </a:gradFill>
          <a:latin typeface="+mn-lt"/>
          <a:ea typeface="+mn-ea"/>
          <a:cs typeface="+mn-cs"/>
        </a:defRPr>
      </a:lvl3pPr>
      <a:lvl4pPr marL="1636902" indent="-352962" algn="l" defTabSz="932559" rtl="0" eaLnBrk="1" latinLnBrk="0" hangingPunct="1">
        <a:lnSpc>
          <a:spcPct val="90000"/>
        </a:lnSpc>
        <a:spcBef>
          <a:spcPct val="20000"/>
        </a:spcBef>
        <a:buSzPct val="85000"/>
        <a:buFontTx/>
        <a:buBlip>
          <a:blip r:embed="rId14"/>
        </a:buBlip>
        <a:defRPr sz="2040" kern="1200">
          <a:gradFill>
            <a:gsLst>
              <a:gs pos="0">
                <a:schemeClr val="tx1"/>
              </a:gs>
              <a:gs pos="86000">
                <a:schemeClr val="tx1"/>
              </a:gs>
            </a:gsLst>
            <a:lin ang="5400000" scaled="0"/>
          </a:gradFill>
          <a:latin typeface="+mn-lt"/>
          <a:ea typeface="+mn-ea"/>
          <a:cs typeface="+mn-cs"/>
        </a:defRPr>
      </a:lvl4pPr>
      <a:lvl5pPr marL="1980149" indent="-343247" algn="l" defTabSz="932559" rtl="0" eaLnBrk="1" latinLnBrk="0" hangingPunct="1">
        <a:lnSpc>
          <a:spcPct val="90000"/>
        </a:lnSpc>
        <a:spcBef>
          <a:spcPct val="20000"/>
        </a:spcBef>
        <a:buSzPct val="85000"/>
        <a:buFontTx/>
        <a:buBlip>
          <a:blip r:embed="rId14"/>
        </a:buBlip>
        <a:defRPr sz="2040" kern="1200">
          <a:gradFill>
            <a:gsLst>
              <a:gs pos="0">
                <a:schemeClr val="tx1"/>
              </a:gs>
              <a:gs pos="86000">
                <a:schemeClr val="tx1"/>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13" Type="http://schemas.openxmlformats.org/officeDocument/2006/relationships/image" Target="../media/image39.png"/><Relationship Id="rId18" Type="http://schemas.openxmlformats.org/officeDocument/2006/relationships/image" Target="../media/image44.png"/><Relationship Id="rId26" Type="http://schemas.openxmlformats.org/officeDocument/2006/relationships/image" Target="../media/image51.png"/><Relationship Id="rId39" Type="http://schemas.openxmlformats.org/officeDocument/2006/relationships/image" Target="../media/image64.png"/><Relationship Id="rId21" Type="http://schemas.openxmlformats.org/officeDocument/2006/relationships/image" Target="../media/image46.png"/><Relationship Id="rId34" Type="http://schemas.openxmlformats.org/officeDocument/2006/relationships/image" Target="../media/image59.png"/><Relationship Id="rId42" Type="http://schemas.openxmlformats.org/officeDocument/2006/relationships/image" Target="../media/image67.png"/><Relationship Id="rId47" Type="http://schemas.openxmlformats.org/officeDocument/2006/relationships/image" Target="../media/image72.png"/><Relationship Id="rId50" Type="http://schemas.openxmlformats.org/officeDocument/2006/relationships/image" Target="../media/image75.png"/><Relationship Id="rId55" Type="http://schemas.openxmlformats.org/officeDocument/2006/relationships/image" Target="../media/image80.png"/><Relationship Id="rId63" Type="http://schemas.openxmlformats.org/officeDocument/2006/relationships/image" Target="../media/image88.png"/><Relationship Id="rId7" Type="http://schemas.openxmlformats.org/officeDocument/2006/relationships/image" Target="../media/image33.png"/><Relationship Id="rId2" Type="http://schemas.openxmlformats.org/officeDocument/2006/relationships/notesSlide" Target="../notesSlides/notesSlide3.xml"/><Relationship Id="rId16" Type="http://schemas.openxmlformats.org/officeDocument/2006/relationships/image" Target="../media/image42.png"/><Relationship Id="rId20" Type="http://schemas.openxmlformats.org/officeDocument/2006/relationships/image" Target="../media/image45.png"/><Relationship Id="rId29" Type="http://schemas.openxmlformats.org/officeDocument/2006/relationships/image" Target="../media/image54.png"/><Relationship Id="rId41" Type="http://schemas.openxmlformats.org/officeDocument/2006/relationships/image" Target="../media/image66.png"/><Relationship Id="rId54" Type="http://schemas.openxmlformats.org/officeDocument/2006/relationships/image" Target="../media/image79.png"/><Relationship Id="rId62" Type="http://schemas.openxmlformats.org/officeDocument/2006/relationships/image" Target="../media/image87.png"/><Relationship Id="rId1" Type="http://schemas.openxmlformats.org/officeDocument/2006/relationships/slideLayout" Target="../slideLayouts/slideLayout23.xml"/><Relationship Id="rId6" Type="http://schemas.openxmlformats.org/officeDocument/2006/relationships/image" Target="../media/image32.png"/><Relationship Id="rId11" Type="http://schemas.openxmlformats.org/officeDocument/2006/relationships/image" Target="../media/image37.png"/><Relationship Id="rId24" Type="http://schemas.openxmlformats.org/officeDocument/2006/relationships/image" Target="../media/image49.png"/><Relationship Id="rId32" Type="http://schemas.openxmlformats.org/officeDocument/2006/relationships/image" Target="../media/image57.png"/><Relationship Id="rId37" Type="http://schemas.openxmlformats.org/officeDocument/2006/relationships/image" Target="../media/image62.png"/><Relationship Id="rId40" Type="http://schemas.openxmlformats.org/officeDocument/2006/relationships/image" Target="../media/image65.png"/><Relationship Id="rId45" Type="http://schemas.openxmlformats.org/officeDocument/2006/relationships/image" Target="../media/image70.png"/><Relationship Id="rId53" Type="http://schemas.openxmlformats.org/officeDocument/2006/relationships/image" Target="../media/image78.png"/><Relationship Id="rId58" Type="http://schemas.openxmlformats.org/officeDocument/2006/relationships/image" Target="../media/image83.png"/><Relationship Id="rId5" Type="http://schemas.openxmlformats.org/officeDocument/2006/relationships/image" Target="../media/image31.png"/><Relationship Id="rId15" Type="http://schemas.openxmlformats.org/officeDocument/2006/relationships/image" Target="../media/image41.png"/><Relationship Id="rId23" Type="http://schemas.openxmlformats.org/officeDocument/2006/relationships/image" Target="../media/image48.png"/><Relationship Id="rId28" Type="http://schemas.openxmlformats.org/officeDocument/2006/relationships/image" Target="../media/image53.png"/><Relationship Id="rId36" Type="http://schemas.openxmlformats.org/officeDocument/2006/relationships/image" Target="../media/image61.png"/><Relationship Id="rId49" Type="http://schemas.openxmlformats.org/officeDocument/2006/relationships/image" Target="../media/image74.png"/><Relationship Id="rId57" Type="http://schemas.openxmlformats.org/officeDocument/2006/relationships/image" Target="../media/image82.png"/><Relationship Id="rId61" Type="http://schemas.openxmlformats.org/officeDocument/2006/relationships/image" Target="../media/image86.png"/><Relationship Id="rId10" Type="http://schemas.openxmlformats.org/officeDocument/2006/relationships/image" Target="../media/image36.png"/><Relationship Id="rId19" Type="http://schemas.microsoft.com/office/2007/relationships/hdphoto" Target="../media/hdphoto2.wdp"/><Relationship Id="rId31" Type="http://schemas.openxmlformats.org/officeDocument/2006/relationships/image" Target="../media/image56.png"/><Relationship Id="rId44" Type="http://schemas.openxmlformats.org/officeDocument/2006/relationships/image" Target="../media/image69.png"/><Relationship Id="rId52" Type="http://schemas.openxmlformats.org/officeDocument/2006/relationships/image" Target="../media/image77.png"/><Relationship Id="rId60" Type="http://schemas.openxmlformats.org/officeDocument/2006/relationships/image" Target="../media/image85.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 Id="rId22" Type="http://schemas.openxmlformats.org/officeDocument/2006/relationships/image" Target="../media/image47.png"/><Relationship Id="rId27" Type="http://schemas.openxmlformats.org/officeDocument/2006/relationships/image" Target="../media/image52.png"/><Relationship Id="rId30" Type="http://schemas.openxmlformats.org/officeDocument/2006/relationships/image" Target="../media/image55.png"/><Relationship Id="rId35" Type="http://schemas.openxmlformats.org/officeDocument/2006/relationships/image" Target="../media/image60.png"/><Relationship Id="rId43" Type="http://schemas.openxmlformats.org/officeDocument/2006/relationships/image" Target="../media/image68.png"/><Relationship Id="rId48" Type="http://schemas.openxmlformats.org/officeDocument/2006/relationships/image" Target="../media/image73.png"/><Relationship Id="rId56" Type="http://schemas.openxmlformats.org/officeDocument/2006/relationships/image" Target="../media/image81.png"/><Relationship Id="rId8" Type="http://schemas.openxmlformats.org/officeDocument/2006/relationships/image" Target="../media/image34.png"/><Relationship Id="rId51" Type="http://schemas.openxmlformats.org/officeDocument/2006/relationships/image" Target="../media/image76.png"/><Relationship Id="rId3" Type="http://schemas.openxmlformats.org/officeDocument/2006/relationships/image" Target="../media/image29.png"/><Relationship Id="rId12" Type="http://schemas.openxmlformats.org/officeDocument/2006/relationships/image" Target="../media/image38.png"/><Relationship Id="rId17" Type="http://schemas.openxmlformats.org/officeDocument/2006/relationships/image" Target="../media/image43.png"/><Relationship Id="rId25" Type="http://schemas.openxmlformats.org/officeDocument/2006/relationships/image" Target="../media/image50.png"/><Relationship Id="rId33" Type="http://schemas.openxmlformats.org/officeDocument/2006/relationships/image" Target="../media/image58.png"/><Relationship Id="rId38" Type="http://schemas.openxmlformats.org/officeDocument/2006/relationships/image" Target="../media/image63.png"/><Relationship Id="rId46" Type="http://schemas.openxmlformats.org/officeDocument/2006/relationships/image" Target="../media/image71.png"/><Relationship Id="rId59" Type="http://schemas.openxmlformats.org/officeDocument/2006/relationships/image" Target="../media/image8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image" Target="../media/image14.png"/><Relationship Id="rId1" Type="http://schemas.openxmlformats.org/officeDocument/2006/relationships/slideLayout" Target="../slideLayouts/slideLayout1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16.xml"/><Relationship Id="rId4" Type="http://schemas.openxmlformats.org/officeDocument/2006/relationships/image" Target="../media/image93.jpg"/></Relationships>
</file>

<file path=ppt/slides/_rels/slide3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hyperlink" Target="http://azureweekly.info/azuretechselector" TargetMode="Externa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azure.microsoft.com/en-us/documentation/articles/choose-web-site-cloud-service-vm/" TargetMode="Externa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hyperlink" Target="http://blogs.msdn.com/b/azuregov/archive/2015/08/31/what-type-of-sql-on-azure-is-right-for-me.aspx" TargetMode="External"/><Relationship Id="rId2" Type="http://schemas.openxmlformats.org/officeDocument/2006/relationships/image" Target="../media/image100.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hyperlink" Target="http://azure.microsoft.com/en-us/documentation/articles/azure-subscription-service-limits/" TargetMode="External"/><Relationship Id="rId2" Type="http://schemas.openxmlformats.org/officeDocument/2006/relationships/image" Target="../media/image103.jp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hyperlink" Target="https://www.visualstudio.com/en-us/get-started/load-test-your-app-vs.aspx" TargetMode="External"/><Relationship Id="rId2" Type="http://schemas.openxmlformats.org/officeDocument/2006/relationships/image" Target="../media/image104.jp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hyperlink" Target="http://msdn.microsoft.com/en-us/library/dn589799.aspx" TargetMode="External"/><Relationship Id="rId2" Type="http://schemas.openxmlformats.org/officeDocument/2006/relationships/image" Target="../media/image105.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hyperlink" Target="http://azure.microsoft.com/en-us/documentation/articles/cloud-services-nodejs-stage-application/" TargetMode="External"/><Relationship Id="rId2" Type="http://schemas.openxmlformats.org/officeDocument/2006/relationships/image" Target="../media/image106.png"/><Relationship Id="rId1" Type="http://schemas.openxmlformats.org/officeDocument/2006/relationships/slideLayout" Target="../slideLayouts/slideLayout16.xml"/><Relationship Id="rId4" Type="http://schemas.openxmlformats.org/officeDocument/2006/relationships/hyperlink" Target="http://azure.microsoft.com/en-us/documentation/articles/web-sites-staged-publishing/"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blogs.msdn.com/b/kwill/archive/2014/12/02/windows-azure-diagnostics-upgrading-from-azure-sdk-2-4-to-azure-sdk-2-5.aspx" TargetMode="External"/><Relationship Id="rId2" Type="http://schemas.openxmlformats.org/officeDocument/2006/relationships/image" Target="../media/image107.jp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hyperlink" Target="http://www.microsoft.com/en-us/server-cloud/roadmap/recently-available.aspx" TargetMode="External"/><Relationship Id="rId2" Type="http://schemas.openxmlformats.org/officeDocument/2006/relationships/image" Target="../media/image109.jp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xml"/><Relationship Id="rId1" Type="http://schemas.openxmlformats.org/officeDocument/2006/relationships/slideLayout" Target="../slideLayouts/slideLayout22.xml"/><Relationship Id="rId4" Type="http://schemas.openxmlformats.org/officeDocument/2006/relationships/image" Target="../media/image111.png"/></Relationships>
</file>

<file path=ppt/slides/_rels/slide49.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113.emf"/></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116.png"/></Relationships>
</file>

<file path=ppt/slides/_rels/slide5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2.xml"/><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z="4800" dirty="0"/>
              <a:t>Azure - The building blocks of a modern cloud application</a:t>
            </a:r>
          </a:p>
        </p:txBody>
      </p:sp>
      <p:sp>
        <p:nvSpPr>
          <p:cNvPr id="4" name="Text Placeholder 3"/>
          <p:cNvSpPr>
            <a:spLocks noGrp="1"/>
          </p:cNvSpPr>
          <p:nvPr>
            <p:ph type="body" sz="quarter" idx="14"/>
          </p:nvPr>
        </p:nvSpPr>
        <p:spPr>
          <a:xfrm>
            <a:off x="274702" y="4259262"/>
            <a:ext cx="7316788" cy="1524001"/>
          </a:xfrm>
        </p:spPr>
        <p:txBody>
          <a:bodyPr/>
          <a:lstStyle/>
          <a:p>
            <a:r>
              <a:rPr lang="en-US" dirty="0"/>
              <a:t>Shawn Weisfeld</a:t>
            </a:r>
          </a:p>
          <a:p>
            <a:r>
              <a:rPr lang="en-US" dirty="0"/>
              <a:t>shawn@shawnweisfeld.com</a:t>
            </a:r>
          </a:p>
          <a:p>
            <a:r>
              <a:rPr lang="en-US" dirty="0"/>
              <a:t>http://www.shawnweisfeld.com</a:t>
            </a:r>
          </a:p>
        </p:txBody>
      </p:sp>
    </p:spTree>
    <p:extLst>
      <p:ext uri="{BB962C8B-B14F-4D97-AF65-F5344CB8AC3E}">
        <p14:creationId xmlns:p14="http://schemas.microsoft.com/office/powerpoint/2010/main" val="340149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rot="18900000">
            <a:off x="3368345" y="2963265"/>
            <a:ext cx="1162975" cy="11629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1" y="0"/>
            <a:ext cx="4389120"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p:cNvGraphicFramePr>
            <a:graphicFrameLocks noGrp="1"/>
          </p:cNvGraphicFramePr>
          <p:nvPr>
            <p:extLst/>
          </p:nvPr>
        </p:nvGraphicFramePr>
        <p:xfrm>
          <a:off x="5075237" y="-49487731"/>
          <a:ext cx="7361238" cy="56517861"/>
        </p:xfrm>
        <a:graphic>
          <a:graphicData uri="http://schemas.openxmlformats.org/drawingml/2006/table">
            <a:tbl>
              <a:tblPr/>
              <a:tblGrid>
                <a:gridCol w="7361238">
                  <a:extLst>
                    <a:ext uri="{9D8B030D-6E8A-4147-A177-3AD203B41FA5}">
                      <a16:colId xmlns:a16="http://schemas.microsoft.com/office/drawing/2014/main" xmlns="" val="1075190229"/>
                    </a:ext>
                  </a:extLst>
                </a:gridCol>
              </a:tblGrid>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err="1">
                          <a:solidFill>
                            <a:schemeClr val="tx1"/>
                          </a:solidFill>
                          <a:effectLst/>
                          <a:latin typeface="Segoe UI Semilight" panose="020B0402040204020203" pitchFamily="34" charset="0"/>
                          <a:cs typeface="Segoe UI Semilight" panose="020B0402040204020203" pitchFamily="34" charset="0"/>
                        </a:rPr>
                        <a:t>StorSimple</a:t>
                      </a:r>
                      <a:endParaRPr lang="en-US" sz="2000" b="0" i="0" u="none" strike="noStrike" dirty="0">
                        <a:solidFill>
                          <a:schemeClr val="tx1"/>
                        </a:solidFill>
                        <a:effectLst/>
                        <a:latin typeface="Segoe UI Semilight" panose="020B0402040204020203" pitchFamily="34" charset="0"/>
                        <a:cs typeface="Segoe UI Semilight" panose="020B0402040204020203" pitchFamily="34" charset="0"/>
                      </a:endParaRPr>
                    </a:p>
                  </a:txBody>
                  <a:tcPr marL="0" marR="0" marT="0" marB="182880">
                    <a:lnL>
                      <a:noFill/>
                    </a:lnL>
                    <a:lnR>
                      <a:noFill/>
                    </a:lnR>
                    <a:lnT>
                      <a:noFill/>
                    </a:lnT>
                    <a:lnB>
                      <a:noFill/>
                    </a:lnB>
                  </a:tcPr>
                </a:tc>
                <a:extLst>
                  <a:ext uri="{0D108BD9-81ED-4DB2-BD59-A6C34878D82A}">
                    <a16:rowId xmlns:a16="http://schemas.microsoft.com/office/drawing/2014/main" xmlns="" val="3690216852"/>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in Open</a:t>
                      </a:r>
                    </a:p>
                  </a:txBody>
                  <a:tcPr marL="0" marR="0" marT="0" marB="182880">
                    <a:lnL>
                      <a:noFill/>
                    </a:lnL>
                    <a:lnR>
                      <a:noFill/>
                    </a:lnR>
                    <a:lnT>
                      <a:noFill/>
                    </a:lnT>
                    <a:lnB>
                      <a:noFill/>
                    </a:lnB>
                  </a:tcPr>
                </a:tc>
                <a:extLst>
                  <a:ext uri="{0D108BD9-81ED-4DB2-BD59-A6C34878D82A}">
                    <a16:rowId xmlns:a16="http://schemas.microsoft.com/office/drawing/2014/main" xmlns="" val="207610893"/>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Government</a:t>
                      </a:r>
                    </a:p>
                  </a:txBody>
                  <a:tcPr marL="0" marR="0" marT="0" marB="182880">
                    <a:lnL>
                      <a:noFill/>
                    </a:lnL>
                    <a:lnR>
                      <a:noFill/>
                    </a:lnR>
                    <a:lnT>
                      <a:noFill/>
                    </a:lnT>
                    <a:lnB>
                      <a:noFill/>
                    </a:lnB>
                  </a:tcPr>
                </a:tc>
                <a:extLst>
                  <a:ext uri="{0D108BD9-81ED-4DB2-BD59-A6C34878D82A}">
                    <a16:rowId xmlns:a16="http://schemas.microsoft.com/office/drawing/2014/main" xmlns="" val="225434435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a:t>
                      </a:r>
                    </a:p>
                  </a:txBody>
                  <a:tcPr marL="0" marR="0" marT="0" marB="182880">
                    <a:lnL>
                      <a:noFill/>
                    </a:lnL>
                    <a:lnR>
                      <a:noFill/>
                    </a:lnR>
                    <a:lnT>
                      <a:noFill/>
                    </a:lnT>
                    <a:lnB>
                      <a:noFill/>
                    </a:lnB>
                  </a:tcPr>
                </a:tc>
                <a:extLst>
                  <a:ext uri="{0D108BD9-81ED-4DB2-BD59-A6C34878D82A}">
                    <a16:rowId xmlns:a16="http://schemas.microsoft.com/office/drawing/2014/main" xmlns="" val="2607925238"/>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Rights Management (RMS)</a:t>
                      </a:r>
                    </a:p>
                  </a:txBody>
                  <a:tcPr marL="0" marR="0" marT="0" marB="182880">
                    <a:lnL>
                      <a:noFill/>
                    </a:lnL>
                    <a:lnR>
                      <a:noFill/>
                    </a:lnR>
                    <a:lnT>
                      <a:noFill/>
                    </a:lnT>
                    <a:lnB>
                      <a:noFill/>
                    </a:lnB>
                  </a:tcPr>
                </a:tc>
                <a:extLst>
                  <a:ext uri="{0D108BD9-81ED-4DB2-BD59-A6C34878D82A}">
                    <a16:rowId xmlns:a16="http://schemas.microsoft.com/office/drawing/2014/main" xmlns="" val="3067102875"/>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API Management</a:t>
                      </a:r>
                    </a:p>
                  </a:txBody>
                  <a:tcPr marL="0" marR="0" marT="0" marB="182880">
                    <a:lnL>
                      <a:noFill/>
                    </a:lnL>
                    <a:lnR>
                      <a:noFill/>
                    </a:lnR>
                    <a:lnT>
                      <a:noFill/>
                    </a:lnT>
                    <a:lnB>
                      <a:noFill/>
                    </a:lnB>
                  </a:tcPr>
                </a:tc>
                <a:extLst>
                  <a:ext uri="{0D108BD9-81ED-4DB2-BD59-A6C34878D82A}">
                    <a16:rowId xmlns:a16="http://schemas.microsoft.com/office/drawing/2014/main" xmlns="" val="156887356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Site Recovery</a:t>
                      </a:r>
                    </a:p>
                  </a:txBody>
                  <a:tcPr marL="0" marR="0" marT="0" marB="182880">
                    <a:lnL>
                      <a:noFill/>
                    </a:lnL>
                    <a:lnR>
                      <a:noFill/>
                    </a:lnR>
                    <a:lnT>
                      <a:noFill/>
                    </a:lnT>
                    <a:lnB>
                      <a:noFill/>
                    </a:lnB>
                  </a:tcPr>
                </a:tc>
                <a:extLst>
                  <a:ext uri="{0D108BD9-81ED-4DB2-BD59-A6C34878D82A}">
                    <a16:rowId xmlns:a16="http://schemas.microsoft.com/office/drawing/2014/main" xmlns="" val="309320623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Automation</a:t>
                      </a:r>
                    </a:p>
                  </a:txBody>
                  <a:tcPr marL="0" marR="0" marT="0" marB="182880">
                    <a:lnL>
                      <a:noFill/>
                    </a:lnL>
                    <a:lnR>
                      <a:noFill/>
                    </a:lnR>
                    <a:lnT>
                      <a:noFill/>
                    </a:lnT>
                    <a:lnB>
                      <a:noFill/>
                    </a:lnB>
                  </a:tcPr>
                </a:tc>
                <a:extLst>
                  <a:ext uri="{0D108BD9-81ED-4DB2-BD59-A6C34878D82A}">
                    <a16:rowId xmlns:a16="http://schemas.microsoft.com/office/drawing/2014/main" xmlns="" val="74575224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Instance Level Public Ips</a:t>
                      </a:r>
                    </a:p>
                  </a:txBody>
                  <a:tcPr marL="0" marR="0" marT="0" marB="182880">
                    <a:lnL>
                      <a:noFill/>
                    </a:lnL>
                    <a:lnR>
                      <a:noFill/>
                    </a:lnR>
                    <a:lnT>
                      <a:noFill/>
                    </a:lnT>
                    <a:lnB>
                      <a:noFill/>
                    </a:lnB>
                  </a:tcPr>
                </a:tc>
                <a:extLst>
                  <a:ext uri="{0D108BD9-81ED-4DB2-BD59-A6C34878D82A}">
                    <a16:rowId xmlns:a16="http://schemas.microsoft.com/office/drawing/2014/main" xmlns="" val="236137786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Redis Cache</a:t>
                      </a:r>
                    </a:p>
                  </a:txBody>
                  <a:tcPr marL="0" marR="0" marT="0" marB="182880">
                    <a:lnL>
                      <a:noFill/>
                    </a:lnL>
                    <a:lnR>
                      <a:noFill/>
                    </a:lnR>
                    <a:lnT>
                      <a:noFill/>
                    </a:lnT>
                    <a:lnB>
                      <a:noFill/>
                    </a:lnB>
                  </a:tcPr>
                </a:tc>
                <a:extLst>
                  <a:ext uri="{0D108BD9-81ED-4DB2-BD59-A6C34878D82A}">
                    <a16:rowId xmlns:a16="http://schemas.microsoft.com/office/drawing/2014/main" xmlns="" val="6046463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Batch</a:t>
                      </a:r>
                    </a:p>
                  </a:txBody>
                  <a:tcPr marL="0" marR="0" marT="0" marB="182880">
                    <a:lnL>
                      <a:noFill/>
                    </a:lnL>
                    <a:lnR>
                      <a:noFill/>
                    </a:lnR>
                    <a:lnT>
                      <a:noFill/>
                    </a:lnT>
                    <a:lnB>
                      <a:noFill/>
                    </a:lnB>
                  </a:tcPr>
                </a:tc>
                <a:extLst>
                  <a:ext uri="{0D108BD9-81ED-4DB2-BD59-A6C34878D82A}">
                    <a16:rowId xmlns:a16="http://schemas.microsoft.com/office/drawing/2014/main" xmlns="" val="285574281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Marketplace</a:t>
                      </a:r>
                    </a:p>
                  </a:txBody>
                  <a:tcPr marL="0" marR="0" marT="0" marB="182880">
                    <a:lnL>
                      <a:noFill/>
                    </a:lnL>
                    <a:lnR>
                      <a:noFill/>
                    </a:lnR>
                    <a:lnT>
                      <a:noFill/>
                    </a:lnT>
                    <a:lnB>
                      <a:noFill/>
                    </a:lnB>
                  </a:tcPr>
                </a:tc>
                <a:extLst>
                  <a:ext uri="{0D108BD9-81ED-4DB2-BD59-A6C34878D82A}">
                    <a16:rowId xmlns:a16="http://schemas.microsoft.com/office/drawing/2014/main" xmlns="" val="118008672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Data Factory</a:t>
                      </a:r>
                    </a:p>
                  </a:txBody>
                  <a:tcPr marL="0" marR="0" marT="0" marB="182880">
                    <a:lnL>
                      <a:noFill/>
                    </a:lnL>
                    <a:lnR>
                      <a:noFill/>
                    </a:lnR>
                    <a:lnT>
                      <a:noFill/>
                    </a:lnT>
                    <a:lnB>
                      <a:noFill/>
                    </a:lnB>
                  </a:tcPr>
                </a:tc>
                <a:extLst>
                  <a:ext uri="{0D108BD9-81ED-4DB2-BD59-A6C34878D82A}">
                    <a16:rowId xmlns:a16="http://schemas.microsoft.com/office/drawing/2014/main" xmlns="" val="312588191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Stream Analytics</a:t>
                      </a:r>
                    </a:p>
                  </a:txBody>
                  <a:tcPr marL="0" marR="0" marT="0" marB="182880">
                    <a:lnL>
                      <a:noFill/>
                    </a:lnL>
                    <a:lnR>
                      <a:noFill/>
                    </a:lnR>
                    <a:lnT>
                      <a:noFill/>
                    </a:lnT>
                    <a:lnB>
                      <a:noFill/>
                    </a:lnB>
                  </a:tcPr>
                </a:tc>
                <a:extLst>
                  <a:ext uri="{0D108BD9-81ED-4DB2-BD59-A6C34878D82A}">
                    <a16:rowId xmlns:a16="http://schemas.microsoft.com/office/drawing/2014/main" xmlns="" val="262174363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Event Hubs</a:t>
                      </a:r>
                    </a:p>
                  </a:txBody>
                  <a:tcPr marL="0" marR="0" marT="0" marB="182880">
                    <a:lnL>
                      <a:noFill/>
                    </a:lnL>
                    <a:lnR>
                      <a:noFill/>
                    </a:lnR>
                    <a:lnT>
                      <a:noFill/>
                    </a:lnT>
                    <a:lnB>
                      <a:noFill/>
                    </a:lnB>
                  </a:tcPr>
                </a:tc>
                <a:extLst>
                  <a:ext uri="{0D108BD9-81ED-4DB2-BD59-A6C34878D82A}">
                    <a16:rowId xmlns:a16="http://schemas.microsoft.com/office/drawing/2014/main" xmlns="" val="52403889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Operational Insights</a:t>
                      </a:r>
                    </a:p>
                  </a:txBody>
                  <a:tcPr marL="0" marR="0" marT="0" marB="182880">
                    <a:lnL>
                      <a:noFill/>
                    </a:lnL>
                    <a:lnR>
                      <a:noFill/>
                    </a:lnR>
                    <a:lnT>
                      <a:noFill/>
                    </a:lnT>
                    <a:lnB>
                      <a:noFill/>
                    </a:lnB>
                  </a:tcPr>
                </a:tc>
                <a:extLst>
                  <a:ext uri="{0D108BD9-81ED-4DB2-BD59-A6C34878D82A}">
                    <a16:rowId xmlns:a16="http://schemas.microsoft.com/office/drawing/2014/main" xmlns="" val="347061320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Premium Storage</a:t>
                      </a:r>
                    </a:p>
                  </a:txBody>
                  <a:tcPr marL="0" marR="0" marT="0" marB="182880">
                    <a:lnL>
                      <a:noFill/>
                    </a:lnL>
                    <a:lnR>
                      <a:noFill/>
                    </a:lnR>
                    <a:lnT>
                      <a:noFill/>
                    </a:lnT>
                    <a:lnB>
                      <a:noFill/>
                    </a:lnB>
                  </a:tcPr>
                </a:tc>
                <a:extLst>
                  <a:ext uri="{0D108BD9-81ED-4DB2-BD59-A6C34878D82A}">
                    <a16:rowId xmlns:a16="http://schemas.microsoft.com/office/drawing/2014/main" xmlns="" val="3050117082"/>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Virtual Machine Converter 3.0</a:t>
                      </a:r>
                    </a:p>
                  </a:txBody>
                  <a:tcPr marL="0" marR="0" marT="0" marB="182880">
                    <a:lnL>
                      <a:noFill/>
                    </a:lnL>
                    <a:lnR>
                      <a:noFill/>
                    </a:lnR>
                    <a:lnT>
                      <a:noFill/>
                    </a:lnT>
                    <a:lnB>
                      <a:noFill/>
                    </a:lnB>
                  </a:tcPr>
                </a:tc>
                <a:extLst>
                  <a:ext uri="{0D108BD9-81ED-4DB2-BD59-A6C34878D82A}">
                    <a16:rowId xmlns:a16="http://schemas.microsoft.com/office/drawing/2014/main" xmlns="" val="188851639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Cloud Platform System (CPS)</a:t>
                      </a:r>
                    </a:p>
                  </a:txBody>
                  <a:tcPr marL="0" marR="0" marT="0" marB="182880">
                    <a:lnL>
                      <a:noFill/>
                    </a:lnL>
                    <a:lnR>
                      <a:noFill/>
                    </a:lnR>
                    <a:lnT>
                      <a:noFill/>
                    </a:lnT>
                    <a:lnB>
                      <a:noFill/>
                    </a:lnB>
                  </a:tcPr>
                </a:tc>
                <a:extLst>
                  <a:ext uri="{0D108BD9-81ED-4DB2-BD59-A6C34878D82A}">
                    <a16:rowId xmlns:a16="http://schemas.microsoft.com/office/drawing/2014/main" xmlns="" val="399913837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Antimalware for Cloud Services and VMs</a:t>
                      </a:r>
                    </a:p>
                  </a:txBody>
                  <a:tcPr marL="0" marR="0" marT="0" marB="182880">
                    <a:lnL>
                      <a:noFill/>
                    </a:lnL>
                    <a:lnR>
                      <a:noFill/>
                    </a:lnR>
                    <a:lnT>
                      <a:noFill/>
                    </a:lnT>
                    <a:lnB>
                      <a:noFill/>
                    </a:lnB>
                  </a:tcPr>
                </a:tc>
                <a:extLst>
                  <a:ext uri="{0D108BD9-81ED-4DB2-BD59-A6C34878D82A}">
                    <a16:rowId xmlns:a16="http://schemas.microsoft.com/office/drawing/2014/main" xmlns="" val="559021308"/>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Identity Manager vNext</a:t>
                      </a:r>
                    </a:p>
                  </a:txBody>
                  <a:tcPr marL="0" marR="0" marT="0" marB="182880">
                    <a:lnL>
                      <a:noFill/>
                    </a:lnL>
                    <a:lnR>
                      <a:noFill/>
                    </a:lnR>
                    <a:lnT>
                      <a:noFill/>
                    </a:lnT>
                    <a:lnB>
                      <a:noFill/>
                    </a:lnB>
                  </a:tcPr>
                </a:tc>
                <a:extLst>
                  <a:ext uri="{0D108BD9-81ED-4DB2-BD59-A6C34878D82A}">
                    <a16:rowId xmlns:a16="http://schemas.microsoft.com/office/drawing/2014/main" xmlns="" val="77651219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Analytics Platform System (APS)</a:t>
                      </a:r>
                    </a:p>
                  </a:txBody>
                  <a:tcPr marL="0" marR="0" marT="0" marB="182880">
                    <a:lnL>
                      <a:noFill/>
                    </a:lnL>
                    <a:lnR>
                      <a:noFill/>
                    </a:lnR>
                    <a:lnT>
                      <a:noFill/>
                    </a:lnT>
                    <a:lnB>
                      <a:noFill/>
                    </a:lnB>
                  </a:tcPr>
                </a:tc>
                <a:extLst>
                  <a:ext uri="{0D108BD9-81ED-4DB2-BD59-A6C34878D82A}">
                    <a16:rowId xmlns:a16="http://schemas.microsoft.com/office/drawing/2014/main" xmlns="" val="388044905"/>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Community 2013</a:t>
                      </a:r>
                    </a:p>
                  </a:txBody>
                  <a:tcPr marL="0" marR="0" marT="0" marB="182880">
                    <a:lnL>
                      <a:noFill/>
                    </a:lnL>
                    <a:lnR>
                      <a:noFill/>
                    </a:lnR>
                    <a:lnT>
                      <a:noFill/>
                    </a:lnT>
                    <a:lnB>
                      <a:noFill/>
                    </a:lnB>
                  </a:tcPr>
                </a:tc>
                <a:extLst>
                  <a:ext uri="{0D108BD9-81ED-4DB2-BD59-A6C34878D82A}">
                    <a16:rowId xmlns:a16="http://schemas.microsoft.com/office/drawing/2014/main" xmlns="" val="412904395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2015 Preview</a:t>
                      </a:r>
                    </a:p>
                  </a:txBody>
                  <a:tcPr marL="0" marR="0" marT="0" marB="182880">
                    <a:lnL>
                      <a:noFill/>
                    </a:lnL>
                    <a:lnR>
                      <a:noFill/>
                    </a:lnR>
                    <a:lnT>
                      <a:noFill/>
                    </a:lnT>
                    <a:lnB>
                      <a:noFill/>
                    </a:lnB>
                  </a:tcPr>
                </a:tc>
                <a:extLst>
                  <a:ext uri="{0D108BD9-81ED-4DB2-BD59-A6C34878D82A}">
                    <a16:rowId xmlns:a16="http://schemas.microsoft.com/office/drawing/2014/main" xmlns="" val="179642918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.NET 2015</a:t>
                      </a:r>
                    </a:p>
                  </a:txBody>
                  <a:tcPr marL="0" marR="0" marT="0" marB="182880">
                    <a:lnL>
                      <a:noFill/>
                    </a:lnL>
                    <a:lnR>
                      <a:noFill/>
                    </a:lnR>
                    <a:lnT>
                      <a:noFill/>
                    </a:lnT>
                    <a:lnB>
                      <a:noFill/>
                    </a:lnB>
                  </a:tcPr>
                </a:tc>
                <a:extLst>
                  <a:ext uri="{0D108BD9-81ED-4DB2-BD59-A6C34878D82A}">
                    <a16:rowId xmlns:a16="http://schemas.microsoft.com/office/drawing/2014/main" xmlns="" val="3942302977"/>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RemoteApp</a:t>
                      </a:r>
                    </a:p>
                  </a:txBody>
                  <a:tcPr marL="0" marR="0" marT="0" marB="182880">
                    <a:lnL>
                      <a:noFill/>
                    </a:lnL>
                    <a:lnR>
                      <a:noFill/>
                    </a:lnR>
                    <a:lnT>
                      <a:noFill/>
                    </a:lnT>
                    <a:lnB>
                      <a:noFill/>
                    </a:lnB>
                  </a:tcPr>
                </a:tc>
                <a:extLst>
                  <a:ext uri="{0D108BD9-81ED-4DB2-BD59-A6C34878D82A}">
                    <a16:rowId xmlns:a16="http://schemas.microsoft.com/office/drawing/2014/main" xmlns="" val="293677287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Basic</a:t>
                      </a:r>
                    </a:p>
                  </a:txBody>
                  <a:tcPr marL="0" marR="0" marT="0" marB="182880">
                    <a:lnL>
                      <a:noFill/>
                    </a:lnL>
                    <a:lnR>
                      <a:noFill/>
                    </a:lnR>
                    <a:lnT>
                      <a:noFill/>
                    </a:lnT>
                    <a:lnB>
                      <a:noFill/>
                    </a:lnB>
                  </a:tcPr>
                </a:tc>
                <a:extLst>
                  <a:ext uri="{0D108BD9-81ED-4DB2-BD59-A6C34878D82A}">
                    <a16:rowId xmlns:a16="http://schemas.microsoft.com/office/drawing/2014/main" xmlns="" val="509813237"/>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SSD-based instances for Microsoft Azure VMs and Cloud Services</a:t>
                      </a:r>
                    </a:p>
                  </a:txBody>
                  <a:tcPr marL="0" marR="0" marT="0" marB="182880">
                    <a:lnL>
                      <a:noFill/>
                    </a:lnL>
                    <a:lnR>
                      <a:noFill/>
                    </a:lnR>
                    <a:lnT>
                      <a:noFill/>
                    </a:lnT>
                    <a:lnB>
                      <a:noFill/>
                    </a:lnB>
                  </a:tcPr>
                </a:tc>
                <a:extLst>
                  <a:ext uri="{0D108BD9-81ED-4DB2-BD59-A6C34878D82A}">
                    <a16:rowId xmlns:a16="http://schemas.microsoft.com/office/drawing/2014/main" xmlns="" val="2510411595"/>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Auditing</a:t>
                      </a:r>
                    </a:p>
                  </a:txBody>
                  <a:tcPr marL="0" marR="0" marT="0" marB="182880">
                    <a:lnL>
                      <a:noFill/>
                    </a:lnL>
                    <a:lnR>
                      <a:noFill/>
                    </a:lnR>
                    <a:lnT>
                      <a:noFill/>
                    </a:lnT>
                    <a:lnB>
                      <a:noFill/>
                    </a:lnB>
                  </a:tcPr>
                </a:tc>
                <a:extLst>
                  <a:ext uri="{0D108BD9-81ED-4DB2-BD59-A6C34878D82A}">
                    <a16:rowId xmlns:a16="http://schemas.microsoft.com/office/drawing/2014/main" xmlns="" val="121465148"/>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Live Channels for Azure Media Services</a:t>
                      </a:r>
                    </a:p>
                  </a:txBody>
                  <a:tcPr marL="0" marR="0" marT="0" marB="182880">
                    <a:lnL>
                      <a:noFill/>
                    </a:lnL>
                    <a:lnR>
                      <a:noFill/>
                    </a:lnR>
                    <a:lnT>
                      <a:noFill/>
                    </a:lnT>
                    <a:lnB>
                      <a:noFill/>
                    </a:lnB>
                  </a:tcPr>
                </a:tc>
                <a:extLst>
                  <a:ext uri="{0D108BD9-81ED-4DB2-BD59-A6C34878D82A}">
                    <a16:rowId xmlns:a16="http://schemas.microsoft.com/office/drawing/2014/main" xmlns="" val="2183828767"/>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AAD Application Proxy</a:t>
                      </a:r>
                    </a:p>
                  </a:txBody>
                  <a:tcPr marL="0" marR="0" marT="0" marB="182880">
                    <a:lnL>
                      <a:noFill/>
                    </a:lnL>
                    <a:lnR>
                      <a:noFill/>
                    </a:lnR>
                    <a:lnT>
                      <a:noFill/>
                    </a:lnT>
                    <a:lnB>
                      <a:noFill/>
                    </a:lnB>
                  </a:tcPr>
                </a:tc>
                <a:extLst>
                  <a:ext uri="{0D108BD9-81ED-4DB2-BD59-A6C34878D82A}">
                    <a16:rowId xmlns:a16="http://schemas.microsoft.com/office/drawing/2014/main" xmlns="" val="241181833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New experiences in Power BI</a:t>
                      </a:r>
                    </a:p>
                  </a:txBody>
                  <a:tcPr marL="0" marR="0" marT="0" marB="182880">
                    <a:lnL>
                      <a:noFill/>
                    </a:lnL>
                    <a:lnR>
                      <a:noFill/>
                    </a:lnR>
                    <a:lnT>
                      <a:noFill/>
                    </a:lnT>
                    <a:lnB>
                      <a:noFill/>
                    </a:lnB>
                  </a:tcPr>
                </a:tc>
                <a:extLst>
                  <a:ext uri="{0D108BD9-81ED-4DB2-BD59-A6C34878D82A}">
                    <a16:rowId xmlns:a16="http://schemas.microsoft.com/office/drawing/2014/main" xmlns="" val="258466476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DocumentDB</a:t>
                      </a:r>
                    </a:p>
                  </a:txBody>
                  <a:tcPr marL="0" marR="0" marT="0" marB="182880">
                    <a:lnL>
                      <a:noFill/>
                    </a:lnL>
                    <a:lnR>
                      <a:noFill/>
                    </a:lnR>
                    <a:lnT>
                      <a:noFill/>
                    </a:lnT>
                    <a:lnB>
                      <a:noFill/>
                    </a:lnB>
                  </a:tcPr>
                </a:tc>
                <a:extLst>
                  <a:ext uri="{0D108BD9-81ED-4DB2-BD59-A6C34878D82A}">
                    <a16:rowId xmlns:a16="http://schemas.microsoft.com/office/drawing/2014/main" xmlns="" val="70778567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Search</a:t>
                      </a:r>
                    </a:p>
                  </a:txBody>
                  <a:tcPr marL="0" marR="0" marT="0" marB="182880">
                    <a:lnL>
                      <a:noFill/>
                    </a:lnL>
                    <a:lnR>
                      <a:noFill/>
                    </a:lnR>
                    <a:lnT>
                      <a:noFill/>
                    </a:lnT>
                    <a:lnB>
                      <a:noFill/>
                    </a:lnB>
                  </a:tcPr>
                </a:tc>
                <a:extLst>
                  <a:ext uri="{0D108BD9-81ED-4DB2-BD59-A6C34878D82A}">
                    <a16:rowId xmlns:a16="http://schemas.microsoft.com/office/drawing/2014/main" xmlns="" val="3237538808"/>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HDInsight for Storm Public Preview &amp; GA</a:t>
                      </a:r>
                    </a:p>
                  </a:txBody>
                  <a:tcPr marL="0" marR="0" marT="0" marB="182880">
                    <a:lnL>
                      <a:noFill/>
                    </a:lnL>
                    <a:lnR>
                      <a:noFill/>
                    </a:lnR>
                    <a:lnT>
                      <a:noFill/>
                    </a:lnT>
                    <a:lnB>
                      <a:noFill/>
                    </a:lnB>
                  </a:tcPr>
                </a:tc>
                <a:extLst>
                  <a:ext uri="{0D108BD9-81ED-4DB2-BD59-A6C34878D82A}">
                    <a16:rowId xmlns:a16="http://schemas.microsoft.com/office/drawing/2014/main" xmlns="" val="1005518097"/>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Zone Redundant Storage</a:t>
                      </a:r>
                    </a:p>
                  </a:txBody>
                  <a:tcPr marL="0" marR="0" marT="0" marB="182880">
                    <a:lnL>
                      <a:noFill/>
                    </a:lnL>
                    <a:lnR>
                      <a:noFill/>
                    </a:lnR>
                    <a:lnT>
                      <a:noFill/>
                    </a:lnT>
                    <a:lnB>
                      <a:noFill/>
                    </a:lnB>
                  </a:tcPr>
                </a:tc>
                <a:extLst>
                  <a:ext uri="{0D108BD9-81ED-4DB2-BD59-A6C34878D82A}">
                    <a16:rowId xmlns:a16="http://schemas.microsoft.com/office/drawing/2014/main" xmlns="" val="357035653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HDInsight for Hbase</a:t>
                      </a:r>
                    </a:p>
                  </a:txBody>
                  <a:tcPr marL="0" marR="0" marT="0" marB="182880">
                    <a:lnL>
                      <a:noFill/>
                    </a:lnL>
                    <a:lnR>
                      <a:noFill/>
                    </a:lnR>
                    <a:lnT>
                      <a:noFill/>
                    </a:lnT>
                    <a:lnB>
                      <a:noFill/>
                    </a:lnB>
                  </a:tcPr>
                </a:tc>
                <a:extLst>
                  <a:ext uri="{0D108BD9-81ED-4DB2-BD59-A6C34878D82A}">
                    <a16:rowId xmlns:a16="http://schemas.microsoft.com/office/drawing/2014/main" xmlns="" val="2616175444"/>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WSSC vNext tech preview</a:t>
                      </a:r>
                    </a:p>
                  </a:txBody>
                  <a:tcPr marL="0" marR="0" marT="0" marB="182880">
                    <a:lnL>
                      <a:noFill/>
                    </a:lnL>
                    <a:lnR>
                      <a:noFill/>
                    </a:lnR>
                    <a:lnT>
                      <a:noFill/>
                    </a:lnT>
                    <a:lnB>
                      <a:noFill/>
                    </a:lnB>
                  </a:tcPr>
                </a:tc>
                <a:extLst>
                  <a:ext uri="{0D108BD9-81ED-4DB2-BD59-A6C34878D82A}">
                    <a16:rowId xmlns:a16="http://schemas.microsoft.com/office/drawing/2014/main" xmlns="" val="35266305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Content Protection pub preview</a:t>
                      </a:r>
                    </a:p>
                  </a:txBody>
                  <a:tcPr marL="0" marR="0" marT="0" marB="182880">
                    <a:lnL>
                      <a:noFill/>
                    </a:lnL>
                    <a:lnR>
                      <a:noFill/>
                    </a:lnR>
                    <a:lnT>
                      <a:noFill/>
                    </a:lnT>
                    <a:lnB>
                      <a:noFill/>
                    </a:lnB>
                  </a:tcPr>
                </a:tc>
                <a:extLst>
                  <a:ext uri="{0D108BD9-81ED-4DB2-BD59-A6C34878D82A}">
                    <a16:rowId xmlns:a16="http://schemas.microsoft.com/office/drawing/2014/main" xmlns="" val="201956781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Intune - Nov update and Dec update</a:t>
                      </a:r>
                    </a:p>
                  </a:txBody>
                  <a:tcPr marL="0" marR="0" marT="0" marB="182880">
                    <a:lnL>
                      <a:noFill/>
                    </a:lnL>
                    <a:lnR>
                      <a:noFill/>
                    </a:lnR>
                    <a:lnT>
                      <a:noFill/>
                    </a:lnT>
                    <a:lnB>
                      <a:noFill/>
                    </a:lnB>
                  </a:tcPr>
                </a:tc>
                <a:extLst>
                  <a:ext uri="{0D108BD9-81ED-4DB2-BD59-A6C34878D82A}">
                    <a16:rowId xmlns:a16="http://schemas.microsoft.com/office/drawing/2014/main" xmlns="" val="19492337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AAD premium features</a:t>
                      </a:r>
                    </a:p>
                  </a:txBody>
                  <a:tcPr marL="0" marR="0" marT="0" marB="182880">
                    <a:lnL>
                      <a:noFill/>
                    </a:lnL>
                    <a:lnR>
                      <a:noFill/>
                    </a:lnR>
                    <a:lnT>
                      <a:noFill/>
                    </a:lnT>
                    <a:lnB>
                      <a:noFill/>
                    </a:lnB>
                  </a:tcPr>
                </a:tc>
                <a:extLst>
                  <a:ext uri="{0D108BD9-81ED-4DB2-BD59-A6C34878D82A}">
                    <a16:rowId xmlns:a16="http://schemas.microsoft.com/office/drawing/2014/main" xmlns="" val="140324891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Multi-Factor Auth enhancements</a:t>
                      </a:r>
                    </a:p>
                  </a:txBody>
                  <a:tcPr marL="0" marR="0" marT="0" marB="182880">
                    <a:lnL>
                      <a:noFill/>
                    </a:lnL>
                    <a:lnR>
                      <a:noFill/>
                    </a:lnR>
                    <a:lnT>
                      <a:noFill/>
                    </a:lnT>
                    <a:lnB>
                      <a:noFill/>
                    </a:lnB>
                  </a:tcPr>
                </a:tc>
                <a:extLst>
                  <a:ext uri="{0D108BD9-81ED-4DB2-BD59-A6C34878D82A}">
                    <a16:rowId xmlns:a16="http://schemas.microsoft.com/office/drawing/2014/main" xmlns="" val="766608160"/>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Cloudera and Hortonworks on clustered Azure VMs</a:t>
                      </a:r>
                    </a:p>
                  </a:txBody>
                  <a:tcPr marL="0" marR="0" marT="0" marB="182880">
                    <a:lnL>
                      <a:noFill/>
                    </a:lnL>
                    <a:lnR>
                      <a:noFill/>
                    </a:lnR>
                    <a:lnT>
                      <a:noFill/>
                    </a:lnT>
                    <a:lnB>
                      <a:noFill/>
                    </a:lnB>
                  </a:tcPr>
                </a:tc>
                <a:extLst>
                  <a:ext uri="{0D108BD9-81ED-4DB2-BD59-A6C34878D82A}">
                    <a16:rowId xmlns:a16="http://schemas.microsoft.com/office/drawing/2014/main" xmlns="" val="154787292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Instance level IP</a:t>
                      </a:r>
                    </a:p>
                  </a:txBody>
                  <a:tcPr marL="0" marR="0" marT="0" marB="182880">
                    <a:lnL>
                      <a:noFill/>
                    </a:lnL>
                    <a:lnR>
                      <a:noFill/>
                    </a:lnR>
                    <a:lnT>
                      <a:noFill/>
                    </a:lnT>
                    <a:lnB>
                      <a:noFill/>
                    </a:lnB>
                  </a:tcPr>
                </a:tc>
                <a:extLst>
                  <a:ext uri="{0D108BD9-81ED-4DB2-BD59-A6C34878D82A}">
                    <a16:rowId xmlns:a16="http://schemas.microsoft.com/office/drawing/2014/main" xmlns="" val="219421554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Role Based Access Controls</a:t>
                      </a:r>
                    </a:p>
                  </a:txBody>
                  <a:tcPr marL="0" marR="0" marT="0" marB="182880">
                    <a:lnL>
                      <a:noFill/>
                    </a:lnL>
                    <a:lnR>
                      <a:noFill/>
                    </a:lnR>
                    <a:lnT>
                      <a:noFill/>
                    </a:lnT>
                    <a:lnB>
                      <a:noFill/>
                    </a:lnB>
                  </a:tcPr>
                </a:tc>
                <a:extLst>
                  <a:ext uri="{0D108BD9-81ED-4DB2-BD59-A6C34878D82A}">
                    <a16:rowId xmlns:a16="http://schemas.microsoft.com/office/drawing/2014/main" xmlns="" val="109982369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VPN support pub preview</a:t>
                      </a:r>
                    </a:p>
                  </a:txBody>
                  <a:tcPr marL="0" marR="0" marT="0" marB="182880">
                    <a:lnL>
                      <a:noFill/>
                    </a:lnL>
                    <a:lnR>
                      <a:noFill/>
                    </a:lnR>
                    <a:lnT>
                      <a:noFill/>
                    </a:lnT>
                    <a:lnB>
                      <a:noFill/>
                    </a:lnB>
                  </a:tcPr>
                </a:tc>
                <a:extLst>
                  <a:ext uri="{0D108BD9-81ED-4DB2-BD59-A6C34878D82A}">
                    <a16:rowId xmlns:a16="http://schemas.microsoft.com/office/drawing/2014/main" xmlns="" val="57832444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TiP Testing pub preview</a:t>
                      </a:r>
                    </a:p>
                  </a:txBody>
                  <a:tcPr marL="0" marR="0" marT="0" marB="182880">
                    <a:lnL>
                      <a:noFill/>
                    </a:lnL>
                    <a:lnR>
                      <a:noFill/>
                    </a:lnR>
                    <a:lnT>
                      <a:noFill/>
                    </a:lnT>
                    <a:lnB>
                      <a:noFill/>
                    </a:lnB>
                  </a:tcPr>
                </a:tc>
                <a:extLst>
                  <a:ext uri="{0D108BD9-81ED-4DB2-BD59-A6C34878D82A}">
                    <a16:rowId xmlns:a16="http://schemas.microsoft.com/office/drawing/2014/main" xmlns="" val="1303947148"/>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AD Workday A148 Integration</a:t>
                      </a:r>
                    </a:p>
                  </a:txBody>
                  <a:tcPr marL="0" marR="0" marT="0" marB="182880">
                    <a:lnL>
                      <a:noFill/>
                    </a:lnL>
                    <a:lnR>
                      <a:noFill/>
                    </a:lnR>
                    <a:lnT>
                      <a:noFill/>
                    </a:lnT>
                    <a:lnB>
                      <a:noFill/>
                    </a:lnB>
                  </a:tcPr>
                </a:tc>
                <a:extLst>
                  <a:ext uri="{0D108BD9-81ED-4DB2-BD59-A6C34878D82A}">
                    <a16:rowId xmlns:a16="http://schemas.microsoft.com/office/drawing/2014/main" xmlns="" val="779787287"/>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Standard SSG </a:t>
                      </a:r>
                    </a:p>
                  </a:txBody>
                  <a:tcPr marL="0" marR="0" marT="0" marB="182880">
                    <a:lnL>
                      <a:noFill/>
                    </a:lnL>
                    <a:lnR>
                      <a:noFill/>
                    </a:lnR>
                    <a:lnT>
                      <a:noFill/>
                    </a:lnT>
                    <a:lnB>
                      <a:noFill/>
                    </a:lnB>
                  </a:tcPr>
                </a:tc>
                <a:extLst>
                  <a:ext uri="{0D108BD9-81ED-4DB2-BD59-A6C34878D82A}">
                    <a16:rowId xmlns:a16="http://schemas.microsoft.com/office/drawing/2014/main" xmlns="" val="386508427"/>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ExpressRoute S2S, P2S GA</a:t>
                      </a:r>
                    </a:p>
                  </a:txBody>
                  <a:tcPr marL="0" marR="0" marT="0" marB="182880">
                    <a:lnL>
                      <a:noFill/>
                    </a:lnL>
                    <a:lnR>
                      <a:noFill/>
                    </a:lnR>
                    <a:lnT>
                      <a:noFill/>
                    </a:lnT>
                    <a:lnB>
                      <a:noFill/>
                    </a:lnB>
                  </a:tcPr>
                </a:tc>
                <a:extLst>
                  <a:ext uri="{0D108BD9-81ED-4DB2-BD59-A6C34878D82A}">
                    <a16:rowId xmlns:a16="http://schemas.microsoft.com/office/drawing/2014/main" xmlns="" val="227115162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Multiple NICs</a:t>
                      </a:r>
                    </a:p>
                  </a:txBody>
                  <a:tcPr marL="0" marR="0" marT="0" marB="182880">
                    <a:lnL>
                      <a:noFill/>
                    </a:lnL>
                    <a:lnR>
                      <a:noFill/>
                    </a:lnR>
                    <a:lnT>
                      <a:noFill/>
                    </a:lnT>
                    <a:lnB>
                      <a:noFill/>
                    </a:lnB>
                  </a:tcPr>
                </a:tc>
                <a:extLst>
                  <a:ext uri="{0D108BD9-81ED-4DB2-BD59-A6C34878D82A}">
                    <a16:rowId xmlns:a16="http://schemas.microsoft.com/office/drawing/2014/main" xmlns="" val="2574477075"/>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Networking Appliances</a:t>
                      </a:r>
                    </a:p>
                  </a:txBody>
                  <a:tcPr marL="0" marR="0" marT="0" marB="182880">
                    <a:lnL>
                      <a:noFill/>
                    </a:lnL>
                    <a:lnR>
                      <a:noFill/>
                    </a:lnR>
                    <a:lnT>
                      <a:noFill/>
                    </a:lnT>
                    <a:lnB>
                      <a:noFill/>
                    </a:lnB>
                  </a:tcPr>
                </a:tc>
                <a:extLst>
                  <a:ext uri="{0D108BD9-81ED-4DB2-BD59-A6C34878D82A}">
                    <a16:rowId xmlns:a16="http://schemas.microsoft.com/office/drawing/2014/main" xmlns="" val="190733246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Traffic Manager Nested policies</a:t>
                      </a:r>
                    </a:p>
                  </a:txBody>
                  <a:tcPr marL="0" marR="0" marT="0" marB="182880">
                    <a:lnL>
                      <a:noFill/>
                    </a:lnL>
                    <a:lnR>
                      <a:noFill/>
                    </a:lnR>
                    <a:lnT>
                      <a:noFill/>
                    </a:lnT>
                    <a:lnB>
                      <a:noFill/>
                    </a:lnB>
                  </a:tcPr>
                </a:tc>
                <a:extLst>
                  <a:ext uri="{0D108BD9-81ED-4DB2-BD59-A6C34878D82A}">
                    <a16:rowId xmlns:a16="http://schemas.microsoft.com/office/drawing/2014/main" xmlns="" val="103058457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VM Image Gallery expansion</a:t>
                      </a:r>
                    </a:p>
                  </a:txBody>
                  <a:tcPr marL="0" marR="0" marT="0" marB="182880">
                    <a:lnL>
                      <a:noFill/>
                    </a:lnL>
                    <a:lnR>
                      <a:noFill/>
                    </a:lnR>
                    <a:lnT>
                      <a:noFill/>
                    </a:lnT>
                    <a:lnB>
                      <a:noFill/>
                    </a:lnB>
                  </a:tcPr>
                </a:tc>
                <a:extLst>
                  <a:ext uri="{0D108BD9-81ED-4DB2-BD59-A6C34878D82A}">
                    <a16:rowId xmlns:a16="http://schemas.microsoft.com/office/drawing/2014/main" xmlns="" val="372630879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Vnet</a:t>
                      </a:r>
                    </a:p>
                  </a:txBody>
                  <a:tcPr marL="0" marR="0" marT="0" marB="182880">
                    <a:lnL>
                      <a:noFill/>
                    </a:lnL>
                    <a:lnR>
                      <a:noFill/>
                    </a:lnR>
                    <a:lnT>
                      <a:noFill/>
                    </a:lnT>
                    <a:lnB>
                      <a:noFill/>
                    </a:lnB>
                  </a:tcPr>
                </a:tc>
                <a:extLst>
                  <a:ext uri="{0D108BD9-81ED-4DB2-BD59-A6C34878D82A}">
                    <a16:rowId xmlns:a16="http://schemas.microsoft.com/office/drawing/2014/main" xmlns="" val="3187833752"/>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Web Jobs</a:t>
                      </a:r>
                    </a:p>
                  </a:txBody>
                  <a:tcPr marL="0" marR="0" marT="0" marB="182880">
                    <a:lnL>
                      <a:noFill/>
                    </a:lnL>
                    <a:lnR>
                      <a:noFill/>
                    </a:lnR>
                    <a:lnT>
                      <a:noFill/>
                    </a:lnT>
                    <a:lnB>
                      <a:noFill/>
                    </a:lnB>
                  </a:tcPr>
                </a:tc>
                <a:extLst>
                  <a:ext uri="{0D108BD9-81ED-4DB2-BD59-A6C34878D82A}">
                    <a16:rowId xmlns:a16="http://schemas.microsoft.com/office/drawing/2014/main" xmlns="" val="282110557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VSO datacenter expansion</a:t>
                      </a:r>
                    </a:p>
                  </a:txBody>
                  <a:tcPr marL="0" marR="0" marT="0" marB="182880">
                    <a:lnL>
                      <a:noFill/>
                    </a:lnL>
                    <a:lnR>
                      <a:noFill/>
                    </a:lnR>
                    <a:lnT>
                      <a:noFill/>
                    </a:lnT>
                    <a:lnB>
                      <a:noFill/>
                    </a:lnB>
                  </a:tcPr>
                </a:tc>
                <a:extLst>
                  <a:ext uri="{0D108BD9-81ED-4DB2-BD59-A6C34878D82A}">
                    <a16:rowId xmlns:a16="http://schemas.microsoft.com/office/drawing/2014/main" xmlns="" val="118500922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VSO REST Hooks pub preview</a:t>
                      </a:r>
                    </a:p>
                  </a:txBody>
                  <a:tcPr marL="0" marR="0" marT="0" marB="182880">
                    <a:lnL>
                      <a:noFill/>
                    </a:lnL>
                    <a:lnR>
                      <a:noFill/>
                    </a:lnR>
                    <a:lnT>
                      <a:noFill/>
                    </a:lnT>
                    <a:lnB>
                      <a:noFill/>
                    </a:lnB>
                  </a:tcPr>
                </a:tc>
                <a:extLst>
                  <a:ext uri="{0D108BD9-81ED-4DB2-BD59-A6C34878D82A}">
                    <a16:rowId xmlns:a16="http://schemas.microsoft.com/office/drawing/2014/main" xmlns="" val="3284757338"/>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Australia datacenter </a:t>
                      </a:r>
                    </a:p>
                  </a:txBody>
                  <a:tcPr marL="0" marR="0" marT="0" marB="182880">
                    <a:lnL>
                      <a:noFill/>
                    </a:lnL>
                    <a:lnR>
                      <a:noFill/>
                    </a:lnR>
                    <a:lnT>
                      <a:noFill/>
                    </a:lnT>
                    <a:lnB>
                      <a:noFill/>
                    </a:lnB>
                  </a:tcPr>
                </a:tc>
                <a:extLst>
                  <a:ext uri="{0D108BD9-81ED-4DB2-BD59-A6C34878D82A}">
                    <a16:rowId xmlns:a16="http://schemas.microsoft.com/office/drawing/2014/main" xmlns="" val="1507723167"/>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Forced Tunneling</a:t>
                      </a:r>
                    </a:p>
                  </a:txBody>
                  <a:tcPr marL="0" marR="0" marT="0" marB="182880">
                    <a:lnL>
                      <a:noFill/>
                    </a:lnL>
                    <a:lnR>
                      <a:noFill/>
                    </a:lnR>
                    <a:lnT>
                      <a:noFill/>
                    </a:lnT>
                    <a:lnB>
                      <a:noFill/>
                    </a:lnB>
                  </a:tcPr>
                </a:tc>
                <a:extLst>
                  <a:ext uri="{0D108BD9-81ED-4DB2-BD59-A6C34878D82A}">
                    <a16:rowId xmlns:a16="http://schemas.microsoft.com/office/drawing/2014/main" xmlns="" val="593289642"/>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WSSC Azure Packs</a:t>
                      </a:r>
                    </a:p>
                  </a:txBody>
                  <a:tcPr marL="0" marR="0" marT="0" marB="182880">
                    <a:lnL>
                      <a:noFill/>
                    </a:lnL>
                    <a:lnR>
                      <a:noFill/>
                    </a:lnR>
                    <a:lnT>
                      <a:noFill/>
                    </a:lnT>
                    <a:lnB>
                      <a:noFill/>
                    </a:lnB>
                  </a:tcPr>
                </a:tc>
                <a:extLst>
                  <a:ext uri="{0D108BD9-81ED-4DB2-BD59-A6C34878D82A}">
                    <a16:rowId xmlns:a16="http://schemas.microsoft.com/office/drawing/2014/main" xmlns="" val="387449310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G-Serves Instances</a:t>
                      </a:r>
                    </a:p>
                  </a:txBody>
                  <a:tcPr marL="0" marR="0" marT="0" marB="182880">
                    <a:lnL>
                      <a:noFill/>
                    </a:lnL>
                    <a:lnR>
                      <a:noFill/>
                    </a:lnR>
                    <a:lnT>
                      <a:noFill/>
                    </a:lnT>
                    <a:lnB>
                      <a:noFill/>
                    </a:lnB>
                  </a:tcPr>
                </a:tc>
                <a:extLst>
                  <a:ext uri="{0D108BD9-81ED-4DB2-BD59-A6C34878D82A}">
                    <a16:rowId xmlns:a16="http://schemas.microsoft.com/office/drawing/2014/main" xmlns="" val="2442170635"/>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Key Vault</a:t>
                      </a:r>
                    </a:p>
                  </a:txBody>
                  <a:tcPr marL="0" marR="0" marT="0" marB="182880">
                    <a:lnL>
                      <a:noFill/>
                    </a:lnL>
                    <a:lnR>
                      <a:noFill/>
                    </a:lnR>
                    <a:lnT>
                      <a:noFill/>
                    </a:lnT>
                    <a:lnB>
                      <a:noFill/>
                    </a:lnB>
                  </a:tcPr>
                </a:tc>
                <a:extLst>
                  <a:ext uri="{0D108BD9-81ED-4DB2-BD59-A6C34878D82A}">
                    <a16:rowId xmlns:a16="http://schemas.microsoft.com/office/drawing/2014/main" xmlns="" val="2470675249"/>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Drivers for SQL Server</a:t>
                      </a:r>
                    </a:p>
                  </a:txBody>
                  <a:tcPr marL="0" marR="0" marT="0" marB="182880">
                    <a:lnL>
                      <a:noFill/>
                    </a:lnL>
                    <a:lnR>
                      <a:noFill/>
                    </a:lnR>
                    <a:lnT>
                      <a:noFill/>
                    </a:lnT>
                    <a:lnB>
                      <a:noFill/>
                    </a:lnB>
                  </a:tcPr>
                </a:tc>
                <a:extLst>
                  <a:ext uri="{0D108BD9-81ED-4DB2-BD59-A6C34878D82A}">
                    <a16:rowId xmlns:a16="http://schemas.microsoft.com/office/drawing/2014/main" xmlns="" val="1910180780"/>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MDM for Office 365 public preview and GA</a:t>
                      </a:r>
                    </a:p>
                  </a:txBody>
                  <a:tcPr marL="0" marR="0" marT="0" marB="182880">
                    <a:lnL>
                      <a:noFill/>
                    </a:lnL>
                    <a:lnR>
                      <a:noFill/>
                    </a:lnR>
                    <a:lnT>
                      <a:noFill/>
                    </a:lnT>
                    <a:lnB>
                      <a:noFill/>
                    </a:lnB>
                  </a:tcPr>
                </a:tc>
                <a:extLst>
                  <a:ext uri="{0D108BD9-81ED-4DB2-BD59-A6C34878D82A}">
                    <a16:rowId xmlns:a16="http://schemas.microsoft.com/office/drawing/2014/main" xmlns="" val="4272584413"/>
                  </a:ext>
                </a:extLst>
              </a:tr>
              <a:tr h="274118">
                <a:tc>
                  <a:txBody>
                    <a:bodyPr/>
                    <a:lstStyle/>
                    <a:p>
                      <a:pPr algn="l" fontAlgn="b"/>
                      <a:r>
                        <a:rPr lang="fr-FR" sz="2000" b="0" i="0" u="none" strike="noStrike">
                          <a:solidFill>
                            <a:schemeClr val="tx1"/>
                          </a:solidFill>
                          <a:effectLst/>
                          <a:latin typeface="Segoe UI Semilight" panose="020B0402040204020203" pitchFamily="34" charset="0"/>
                          <a:cs typeface="Segoe UI Semilight" panose="020B0402040204020203" pitchFamily="34" charset="0"/>
                        </a:rPr>
                        <a:t>Azure Media Services Content Protection</a:t>
                      </a:r>
                    </a:p>
                  </a:txBody>
                  <a:tcPr marL="0" marR="0" marT="0" marB="182880">
                    <a:lnL>
                      <a:noFill/>
                    </a:lnL>
                    <a:lnR>
                      <a:noFill/>
                    </a:lnR>
                    <a:lnT>
                      <a:noFill/>
                    </a:lnT>
                    <a:lnB>
                      <a:noFill/>
                    </a:lnB>
                  </a:tcPr>
                </a:tc>
                <a:extLst>
                  <a:ext uri="{0D108BD9-81ED-4DB2-BD59-A6C34878D82A}">
                    <a16:rowId xmlns:a16="http://schemas.microsoft.com/office/drawing/2014/main" xmlns="" val="50926787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Mobile Engagement</a:t>
                      </a:r>
                    </a:p>
                  </a:txBody>
                  <a:tcPr marL="0" marR="0" marT="0" marB="182880">
                    <a:lnL>
                      <a:noFill/>
                    </a:lnL>
                    <a:lnR>
                      <a:noFill/>
                    </a:lnR>
                    <a:lnT>
                      <a:noFill/>
                    </a:lnT>
                    <a:lnB>
                      <a:noFill/>
                    </a:lnB>
                  </a:tcPr>
                </a:tc>
                <a:extLst>
                  <a:ext uri="{0D108BD9-81ED-4DB2-BD59-A6C34878D82A}">
                    <a16:rowId xmlns:a16="http://schemas.microsoft.com/office/drawing/2014/main" xmlns="" val="271113773"/>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Node.js Tools for Visual Studio</a:t>
                      </a:r>
                    </a:p>
                  </a:txBody>
                  <a:tcPr marL="0" marR="0" marT="0" marB="182880">
                    <a:lnL>
                      <a:noFill/>
                    </a:lnL>
                    <a:lnR>
                      <a:noFill/>
                    </a:lnR>
                    <a:lnT>
                      <a:noFill/>
                    </a:lnT>
                    <a:lnB>
                      <a:noFill/>
                    </a:lnB>
                  </a:tcPr>
                </a:tc>
                <a:extLst>
                  <a:ext uri="{0D108BD9-81ED-4DB2-BD59-A6C34878D82A}">
                    <a16:rowId xmlns:a16="http://schemas.microsoft.com/office/drawing/2014/main" xmlns="" val="393775443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2013 updates</a:t>
                      </a:r>
                    </a:p>
                  </a:txBody>
                  <a:tcPr marL="0" marR="0" marT="0" marB="182880">
                    <a:lnL>
                      <a:noFill/>
                    </a:lnL>
                    <a:lnR>
                      <a:noFill/>
                    </a:lnR>
                    <a:lnT>
                      <a:noFill/>
                    </a:lnT>
                    <a:lnB>
                      <a:noFill/>
                    </a:lnB>
                  </a:tcPr>
                </a:tc>
                <a:extLst>
                  <a:ext uri="{0D108BD9-81ED-4DB2-BD59-A6C34878D82A}">
                    <a16:rowId xmlns:a16="http://schemas.microsoft.com/office/drawing/2014/main" xmlns="" val="241766588"/>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Auto-HA for SQL Server VM</a:t>
                      </a:r>
                    </a:p>
                  </a:txBody>
                  <a:tcPr marL="0" marR="0" marT="0" marB="182880">
                    <a:lnL>
                      <a:noFill/>
                    </a:lnL>
                    <a:lnR>
                      <a:noFill/>
                    </a:lnR>
                    <a:lnT>
                      <a:noFill/>
                    </a:lnT>
                    <a:lnB>
                      <a:noFill/>
                    </a:lnB>
                  </a:tcPr>
                </a:tc>
                <a:extLst>
                  <a:ext uri="{0D108BD9-81ED-4DB2-BD59-A6C34878D82A}">
                    <a16:rowId xmlns:a16="http://schemas.microsoft.com/office/drawing/2014/main" xmlns="" val="230836092"/>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Auto-Patching and Backup for SQL Server VMs</a:t>
                      </a:r>
                    </a:p>
                  </a:txBody>
                  <a:tcPr marL="0" marR="0" marT="0" marB="182880">
                    <a:lnL>
                      <a:noFill/>
                    </a:lnL>
                    <a:lnR>
                      <a:noFill/>
                    </a:lnR>
                    <a:lnT>
                      <a:noFill/>
                    </a:lnT>
                    <a:lnB>
                      <a:noFill/>
                    </a:lnB>
                  </a:tcPr>
                </a:tc>
                <a:extLst>
                  <a:ext uri="{0D108BD9-81ED-4DB2-BD59-A6C34878D82A}">
                    <a16:rowId xmlns:a16="http://schemas.microsoft.com/office/drawing/2014/main" xmlns="" val="302979554"/>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SQL Database Increased Compatibility</a:t>
                      </a:r>
                    </a:p>
                  </a:txBody>
                  <a:tcPr marL="0" marR="0" marT="0" marB="182880">
                    <a:lnL>
                      <a:noFill/>
                    </a:lnL>
                    <a:lnR>
                      <a:noFill/>
                    </a:lnR>
                    <a:lnT>
                      <a:noFill/>
                    </a:lnT>
                    <a:lnB>
                      <a:noFill/>
                    </a:lnB>
                  </a:tcPr>
                </a:tc>
                <a:extLst>
                  <a:ext uri="{0D108BD9-81ED-4DB2-BD59-A6C34878D82A}">
                    <a16:rowId xmlns:a16="http://schemas.microsoft.com/office/drawing/2014/main" xmlns="" val="2228604224"/>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AD Connect Health pub preview</a:t>
                      </a:r>
                    </a:p>
                  </a:txBody>
                  <a:tcPr marL="0" marR="0" marT="0" marB="182880">
                    <a:lnL>
                      <a:noFill/>
                    </a:lnL>
                    <a:lnR>
                      <a:noFill/>
                    </a:lnR>
                    <a:lnT>
                      <a:noFill/>
                    </a:lnT>
                    <a:lnB>
                      <a:noFill/>
                    </a:lnB>
                  </a:tcPr>
                </a:tc>
                <a:extLst>
                  <a:ext uri="{0D108BD9-81ED-4DB2-BD59-A6C34878D82A}">
                    <a16:rowId xmlns:a16="http://schemas.microsoft.com/office/drawing/2014/main" xmlns="" val="1181534194"/>
                  </a:ext>
                </a:extLst>
              </a:tr>
              <a:tr h="274118">
                <a:tc>
                  <a:txBody>
                    <a:bodyPr/>
                    <a:lstStyle/>
                    <a:p>
                      <a:pPr algn="l" fontAlgn="b"/>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AD MFA Per App / Conditional access pub preview</a:t>
                      </a:r>
                    </a:p>
                  </a:txBody>
                  <a:tcPr marL="0" marR="0" marT="0" marB="182880">
                    <a:lnL>
                      <a:noFill/>
                    </a:lnL>
                    <a:lnR>
                      <a:noFill/>
                    </a:lnR>
                    <a:lnT>
                      <a:noFill/>
                    </a:lnT>
                    <a:lnB>
                      <a:noFill/>
                    </a:lnB>
                  </a:tcPr>
                </a:tc>
                <a:extLst>
                  <a:ext uri="{0D108BD9-81ED-4DB2-BD59-A6C34878D82A}">
                    <a16:rowId xmlns:a16="http://schemas.microsoft.com/office/drawing/2014/main" xmlns="" val="205994442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RMS controlled user deployment</a:t>
                      </a:r>
                    </a:p>
                  </a:txBody>
                  <a:tcPr marL="0" marR="0" marT="0" marB="182880">
                    <a:lnL>
                      <a:noFill/>
                    </a:lnL>
                    <a:lnR>
                      <a:noFill/>
                    </a:lnR>
                    <a:lnT>
                      <a:noFill/>
                    </a:lnT>
                    <a:lnB>
                      <a:noFill/>
                    </a:lnB>
                  </a:tcPr>
                </a:tc>
                <a:extLst>
                  <a:ext uri="{0D108BD9-81ED-4DB2-BD59-A6C34878D82A}">
                    <a16:rowId xmlns:a16="http://schemas.microsoft.com/office/drawing/2014/main" xmlns="" val="4105136637"/>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RMS departmental templates pub preview</a:t>
                      </a:r>
                    </a:p>
                  </a:txBody>
                  <a:tcPr marL="0" marR="0" marT="0" marB="182880">
                    <a:lnL>
                      <a:noFill/>
                    </a:lnL>
                    <a:lnR>
                      <a:noFill/>
                    </a:lnR>
                    <a:lnT>
                      <a:noFill/>
                    </a:lnT>
                    <a:lnB>
                      <a:noFill/>
                    </a:lnB>
                  </a:tcPr>
                </a:tc>
                <a:extLst>
                  <a:ext uri="{0D108BD9-81ED-4DB2-BD59-A6C34878D82A}">
                    <a16:rowId xmlns:a16="http://schemas.microsoft.com/office/drawing/2014/main" xmlns="" val="319528391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Site Recovery SAN Replication</a:t>
                      </a:r>
                    </a:p>
                  </a:txBody>
                  <a:tcPr marL="0" marR="0" marT="0" marB="182880">
                    <a:lnL>
                      <a:noFill/>
                    </a:lnL>
                    <a:lnR>
                      <a:noFill/>
                    </a:lnR>
                    <a:lnT>
                      <a:noFill/>
                    </a:lnT>
                    <a:lnB>
                      <a:noFill/>
                    </a:lnB>
                  </a:tcPr>
                </a:tc>
                <a:extLst>
                  <a:ext uri="{0D108BD9-81ED-4DB2-BD59-A6C34878D82A}">
                    <a16:rowId xmlns:a16="http://schemas.microsoft.com/office/drawing/2014/main" xmlns="" val="3542346788"/>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ASP.NET 5 Preview</a:t>
                      </a:r>
                    </a:p>
                  </a:txBody>
                  <a:tcPr marL="0" marR="0" marT="0" marB="182880">
                    <a:lnL>
                      <a:noFill/>
                    </a:lnL>
                    <a:lnR>
                      <a:noFill/>
                    </a:lnR>
                    <a:lnT>
                      <a:noFill/>
                    </a:lnT>
                    <a:lnB>
                      <a:noFill/>
                    </a:lnB>
                  </a:tcPr>
                </a:tc>
                <a:extLst>
                  <a:ext uri="{0D108BD9-81ED-4DB2-BD59-A6C34878D82A}">
                    <a16:rowId xmlns:a16="http://schemas.microsoft.com/office/drawing/2014/main" xmlns="" val="122967885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SDK 2.5.1</a:t>
                      </a:r>
                    </a:p>
                  </a:txBody>
                  <a:tcPr marL="0" marR="0" marT="0" marB="182880">
                    <a:lnL>
                      <a:noFill/>
                    </a:lnL>
                    <a:lnR>
                      <a:noFill/>
                    </a:lnR>
                    <a:lnT>
                      <a:noFill/>
                    </a:lnT>
                    <a:lnB>
                      <a:noFill/>
                    </a:lnB>
                  </a:tcPr>
                </a:tc>
                <a:extLst>
                  <a:ext uri="{0D108BD9-81ED-4DB2-BD59-A6C34878D82A}">
                    <a16:rowId xmlns:a16="http://schemas.microsoft.com/office/drawing/2014/main" xmlns="" val="282177608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Team Foundation Server 2015 preview</a:t>
                      </a:r>
                    </a:p>
                  </a:txBody>
                  <a:tcPr marL="0" marR="0" marT="0" marB="182880">
                    <a:lnL>
                      <a:noFill/>
                    </a:lnL>
                    <a:lnR>
                      <a:noFill/>
                    </a:lnR>
                    <a:lnT>
                      <a:noFill/>
                    </a:lnT>
                    <a:lnB>
                      <a:noFill/>
                    </a:lnB>
                  </a:tcPr>
                </a:tc>
                <a:extLst>
                  <a:ext uri="{0D108BD9-81ED-4DB2-BD59-A6C34878D82A}">
                    <a16:rowId xmlns:a16="http://schemas.microsoft.com/office/drawing/2014/main" xmlns="" val="117092781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Machine Learning GA</a:t>
                      </a:r>
                    </a:p>
                  </a:txBody>
                  <a:tcPr marL="0" marR="0" marT="0" marB="182880">
                    <a:lnL>
                      <a:noFill/>
                    </a:lnL>
                    <a:lnR>
                      <a:noFill/>
                    </a:lnR>
                    <a:lnT>
                      <a:noFill/>
                    </a:lnT>
                    <a:lnB>
                      <a:noFill/>
                    </a:lnB>
                  </a:tcPr>
                </a:tc>
                <a:extLst>
                  <a:ext uri="{0D108BD9-81ED-4DB2-BD59-A6C34878D82A}">
                    <a16:rowId xmlns:a16="http://schemas.microsoft.com/office/drawing/2014/main" xmlns="" val="2896550118"/>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for Linux Pub Preview</a:t>
                      </a:r>
                    </a:p>
                  </a:txBody>
                  <a:tcPr marL="0" marR="0" marT="0" marB="182880">
                    <a:lnL>
                      <a:noFill/>
                    </a:lnL>
                    <a:lnR>
                      <a:noFill/>
                    </a:lnR>
                    <a:lnT>
                      <a:noFill/>
                    </a:lnT>
                    <a:lnB>
                      <a:noFill/>
                    </a:lnB>
                  </a:tcPr>
                </a:tc>
                <a:extLst>
                  <a:ext uri="{0D108BD9-81ED-4DB2-BD59-A6C34878D82A}">
                    <a16:rowId xmlns:a16="http://schemas.microsoft.com/office/drawing/2014/main" xmlns="" val="3093615594"/>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Support for Hadoop 2.6 pub preview</a:t>
                      </a:r>
                    </a:p>
                  </a:txBody>
                  <a:tcPr marL="0" marR="0" marT="0" marB="182880">
                    <a:lnL>
                      <a:noFill/>
                    </a:lnL>
                    <a:lnR>
                      <a:noFill/>
                    </a:lnR>
                    <a:lnT>
                      <a:noFill/>
                    </a:lnT>
                    <a:lnB>
                      <a:noFill/>
                    </a:lnB>
                  </a:tcPr>
                </a:tc>
                <a:extLst>
                  <a:ext uri="{0D108BD9-81ED-4DB2-BD59-A6C34878D82A}">
                    <a16:rowId xmlns:a16="http://schemas.microsoft.com/office/drawing/2014/main" xmlns="" val="3847685404"/>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security feature - Data Masking pub preview</a:t>
                      </a:r>
                    </a:p>
                  </a:txBody>
                  <a:tcPr marL="0" marR="0" marT="0" marB="182880">
                    <a:lnL>
                      <a:noFill/>
                    </a:lnL>
                    <a:lnR>
                      <a:noFill/>
                    </a:lnR>
                    <a:lnT>
                      <a:noFill/>
                    </a:lnT>
                    <a:lnB>
                      <a:noFill/>
                    </a:lnB>
                  </a:tcPr>
                </a:tc>
                <a:extLst>
                  <a:ext uri="{0D108BD9-81ED-4DB2-BD59-A6C34878D82A}">
                    <a16:rowId xmlns:a16="http://schemas.microsoft.com/office/drawing/2014/main" xmlns="" val="3575823102"/>
                  </a:ext>
                </a:extLst>
              </a:tr>
              <a:tr h="274118">
                <a:tc>
                  <a:txBody>
                    <a:bodyPr/>
                    <a:lstStyle/>
                    <a:p>
                      <a:pPr algn="l" fontAlgn="b"/>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SQL Database security features - Encryption</a:t>
                      </a:r>
                    </a:p>
                  </a:txBody>
                  <a:tcPr marL="0" marR="0" marT="0" marB="182880">
                    <a:lnL>
                      <a:noFill/>
                    </a:lnL>
                    <a:lnR>
                      <a:noFill/>
                    </a:lnR>
                    <a:lnT>
                      <a:noFill/>
                    </a:lnT>
                    <a:lnB>
                      <a:noFill/>
                    </a:lnB>
                  </a:tcPr>
                </a:tc>
                <a:extLst>
                  <a:ext uri="{0D108BD9-81ED-4DB2-BD59-A6C34878D82A}">
                    <a16:rowId xmlns:a16="http://schemas.microsoft.com/office/drawing/2014/main" xmlns="" val="2349930998"/>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SQL Database security features - Row Level security</a:t>
                      </a:r>
                    </a:p>
                  </a:txBody>
                  <a:tcPr marL="0" marR="0" marT="0" marB="182880">
                    <a:lnL>
                      <a:noFill/>
                    </a:lnL>
                    <a:lnR>
                      <a:noFill/>
                    </a:lnR>
                    <a:lnT>
                      <a:noFill/>
                    </a:lnT>
                    <a:lnB>
                      <a:noFill/>
                    </a:lnB>
                  </a:tcPr>
                </a:tc>
                <a:extLst>
                  <a:ext uri="{0D108BD9-81ED-4DB2-BD59-A6C34878D82A}">
                    <a16:rowId xmlns:a16="http://schemas.microsoft.com/office/drawing/2014/main" xmlns="" val="457936728"/>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API for SIEM</a:t>
                      </a:r>
                    </a:p>
                  </a:txBody>
                  <a:tcPr marL="0" marR="0" marT="0" marB="182880">
                    <a:lnL>
                      <a:noFill/>
                    </a:lnL>
                    <a:lnR>
                      <a:noFill/>
                    </a:lnR>
                    <a:lnT>
                      <a:noFill/>
                    </a:lnT>
                    <a:lnB>
                      <a:noFill/>
                    </a:lnB>
                  </a:tcPr>
                </a:tc>
                <a:extLst>
                  <a:ext uri="{0D108BD9-81ED-4DB2-BD59-A6C34878D82A}">
                    <a16:rowId xmlns:a16="http://schemas.microsoft.com/office/drawing/2014/main" xmlns="" val="286881192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Microsoft Intune monthly updates</a:t>
                      </a:r>
                    </a:p>
                  </a:txBody>
                  <a:tcPr marL="0" marR="0" marT="0" marB="182880">
                    <a:lnL>
                      <a:noFill/>
                    </a:lnL>
                    <a:lnR>
                      <a:noFill/>
                    </a:lnR>
                    <a:lnT>
                      <a:noFill/>
                    </a:lnT>
                    <a:lnB>
                      <a:noFill/>
                    </a:lnB>
                  </a:tcPr>
                </a:tc>
                <a:extLst>
                  <a:ext uri="{0D108BD9-81ED-4DB2-BD59-A6C34878D82A}">
                    <a16:rowId xmlns:a16="http://schemas.microsoft.com/office/drawing/2014/main" xmlns="" val="4103734995"/>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Remote Desktop Client for Windows Phone 8.1</a:t>
                      </a:r>
                    </a:p>
                  </a:txBody>
                  <a:tcPr marL="0" marR="0" marT="0" marB="182880">
                    <a:lnL>
                      <a:noFill/>
                    </a:lnL>
                    <a:lnR>
                      <a:noFill/>
                    </a:lnR>
                    <a:lnT>
                      <a:noFill/>
                    </a:lnT>
                    <a:lnB>
                      <a:noFill/>
                    </a:lnB>
                  </a:tcPr>
                </a:tc>
                <a:extLst>
                  <a:ext uri="{0D108BD9-81ED-4DB2-BD59-A6C34878D82A}">
                    <a16:rowId xmlns:a16="http://schemas.microsoft.com/office/drawing/2014/main" xmlns="" val="2643017134"/>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App Service</a:t>
                      </a:r>
                    </a:p>
                  </a:txBody>
                  <a:tcPr marL="0" marR="0" marT="0" marB="182880">
                    <a:lnL>
                      <a:noFill/>
                    </a:lnL>
                    <a:lnR>
                      <a:noFill/>
                    </a:lnR>
                    <a:lnT>
                      <a:noFill/>
                    </a:lnT>
                    <a:lnB>
                      <a:noFill/>
                    </a:lnB>
                  </a:tcPr>
                </a:tc>
                <a:extLst>
                  <a:ext uri="{0D108BD9-81ED-4DB2-BD59-A6C34878D82A}">
                    <a16:rowId xmlns:a16="http://schemas.microsoft.com/office/drawing/2014/main" xmlns="" val="165694706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CDN Integration</a:t>
                      </a:r>
                    </a:p>
                  </a:txBody>
                  <a:tcPr marL="0" marR="0" marT="0" marB="182880">
                    <a:lnL>
                      <a:noFill/>
                    </a:lnL>
                    <a:lnR>
                      <a:noFill/>
                    </a:lnR>
                    <a:lnT>
                      <a:noFill/>
                    </a:lnT>
                    <a:lnB>
                      <a:noFill/>
                    </a:lnB>
                  </a:tcPr>
                </a:tc>
                <a:extLst>
                  <a:ext uri="{0D108BD9-81ED-4DB2-BD59-A6C34878D82A}">
                    <a16:rowId xmlns:a16="http://schemas.microsoft.com/office/drawing/2014/main" xmlns="" val="333031851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Media Encoder Premium</a:t>
                      </a:r>
                    </a:p>
                  </a:txBody>
                  <a:tcPr marL="0" marR="0" marT="0" marB="182880">
                    <a:lnL>
                      <a:noFill/>
                    </a:lnL>
                    <a:lnR>
                      <a:noFill/>
                    </a:lnR>
                    <a:lnT>
                      <a:noFill/>
                    </a:lnT>
                    <a:lnB>
                      <a:noFill/>
                    </a:lnB>
                  </a:tcPr>
                </a:tc>
                <a:extLst>
                  <a:ext uri="{0D108BD9-81ED-4DB2-BD59-A6C34878D82A}">
                    <a16:rowId xmlns:a16="http://schemas.microsoft.com/office/drawing/2014/main" xmlns="" val="407700051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Premium &amp; Basic in CSP</a:t>
                      </a:r>
                    </a:p>
                  </a:txBody>
                  <a:tcPr marL="0" marR="0" marT="0" marB="182880">
                    <a:lnL>
                      <a:noFill/>
                    </a:lnL>
                    <a:lnR>
                      <a:noFill/>
                    </a:lnR>
                    <a:lnT>
                      <a:noFill/>
                    </a:lnT>
                    <a:lnB>
                      <a:noFill/>
                    </a:lnB>
                  </a:tcPr>
                </a:tc>
                <a:extLst>
                  <a:ext uri="{0D108BD9-81ED-4DB2-BD59-A6C34878D82A}">
                    <a16:rowId xmlns:a16="http://schemas.microsoft.com/office/drawing/2014/main" xmlns="" val="2192273560"/>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IoT Suite</a:t>
                      </a:r>
                    </a:p>
                  </a:txBody>
                  <a:tcPr marL="0" marR="0" marT="0" marB="182880">
                    <a:lnL>
                      <a:noFill/>
                    </a:lnL>
                    <a:lnR>
                      <a:noFill/>
                    </a:lnR>
                    <a:lnT>
                      <a:noFill/>
                    </a:lnT>
                    <a:lnB>
                      <a:noFill/>
                    </a:lnB>
                  </a:tcPr>
                </a:tc>
                <a:extLst>
                  <a:ext uri="{0D108BD9-81ED-4DB2-BD59-A6C34878D82A}">
                    <a16:rowId xmlns:a16="http://schemas.microsoft.com/office/drawing/2014/main" xmlns="" val="3387432375"/>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Windows Server Containers</a:t>
                      </a:r>
                    </a:p>
                  </a:txBody>
                  <a:tcPr marL="0" marR="0" marT="0" marB="182880">
                    <a:lnL>
                      <a:noFill/>
                    </a:lnL>
                    <a:lnR>
                      <a:noFill/>
                    </a:lnR>
                    <a:lnT>
                      <a:noFill/>
                    </a:lnT>
                    <a:lnB>
                      <a:noFill/>
                    </a:lnB>
                  </a:tcPr>
                </a:tc>
                <a:extLst>
                  <a:ext uri="{0D108BD9-81ED-4DB2-BD59-A6C34878D82A}">
                    <a16:rowId xmlns:a16="http://schemas.microsoft.com/office/drawing/2014/main" xmlns="" val="428386418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Hyper-V Containers</a:t>
                      </a:r>
                    </a:p>
                  </a:txBody>
                  <a:tcPr marL="0" marR="0" marT="0" marB="182880">
                    <a:lnL>
                      <a:noFill/>
                    </a:lnL>
                    <a:lnR>
                      <a:noFill/>
                    </a:lnR>
                    <a:lnT>
                      <a:noFill/>
                    </a:lnT>
                    <a:lnB>
                      <a:noFill/>
                    </a:lnB>
                  </a:tcPr>
                </a:tc>
                <a:extLst>
                  <a:ext uri="{0D108BD9-81ED-4DB2-BD59-A6C34878D82A}">
                    <a16:rowId xmlns:a16="http://schemas.microsoft.com/office/drawing/2014/main" xmlns="" val="360149481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Windows Server Nano Server</a:t>
                      </a:r>
                    </a:p>
                  </a:txBody>
                  <a:tcPr marL="0" marR="0" marT="0" marB="182880">
                    <a:lnL>
                      <a:noFill/>
                    </a:lnL>
                    <a:lnR>
                      <a:noFill/>
                    </a:lnR>
                    <a:lnT>
                      <a:noFill/>
                    </a:lnT>
                    <a:lnB>
                      <a:noFill/>
                    </a:lnB>
                  </a:tcPr>
                </a:tc>
                <a:extLst>
                  <a:ext uri="{0D108BD9-81ED-4DB2-BD59-A6C34878D82A}">
                    <a16:rowId xmlns:a16="http://schemas.microsoft.com/office/drawing/2014/main" xmlns="" val="4240528429"/>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Media Player GA</a:t>
                      </a:r>
                    </a:p>
                  </a:txBody>
                  <a:tcPr marL="0" marR="0" marT="0" marB="182880">
                    <a:lnL>
                      <a:noFill/>
                    </a:lnL>
                    <a:lnR>
                      <a:noFill/>
                    </a:lnR>
                    <a:lnT>
                      <a:noFill/>
                    </a:lnT>
                    <a:lnB>
                      <a:noFill/>
                    </a:lnB>
                  </a:tcPr>
                </a:tc>
                <a:extLst>
                  <a:ext uri="{0D108BD9-81ED-4DB2-BD59-A6C34878D82A}">
                    <a16:rowId xmlns:a16="http://schemas.microsoft.com/office/drawing/2014/main" xmlns="" val="3769670561"/>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Service Fabric</a:t>
                      </a:r>
                    </a:p>
                  </a:txBody>
                  <a:tcPr marL="0" marR="0" marT="0" marB="182880">
                    <a:lnL>
                      <a:noFill/>
                    </a:lnL>
                    <a:lnR>
                      <a:noFill/>
                    </a:lnR>
                    <a:lnT>
                      <a:noFill/>
                    </a:lnT>
                    <a:lnB>
                      <a:noFill/>
                    </a:lnB>
                  </a:tcPr>
                </a:tc>
                <a:extLst>
                  <a:ext uri="{0D108BD9-81ED-4DB2-BD59-A6C34878D82A}">
                    <a16:rowId xmlns:a16="http://schemas.microsoft.com/office/drawing/2014/main" xmlns="" val="3327252242"/>
                  </a:ext>
                </a:extLst>
              </a:tr>
              <a:tr h="274118">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err="1">
                          <a:solidFill>
                            <a:schemeClr val="tx1"/>
                          </a:solidFill>
                          <a:effectLst/>
                          <a:latin typeface="Segoe UI Semilight" panose="020B0402040204020203" pitchFamily="34" charset="0"/>
                          <a:cs typeface="Segoe UI Semilight" panose="020B0402040204020203" pitchFamily="34" charset="0"/>
                        </a:rPr>
                        <a:t>IoT</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 Suite</a:t>
                      </a:r>
                    </a:p>
                  </a:txBody>
                  <a:tcPr marL="0" marR="0" marT="0" marB="182880">
                    <a:lnL>
                      <a:noFill/>
                    </a:lnL>
                    <a:lnR>
                      <a:noFill/>
                    </a:lnR>
                    <a:lnT>
                      <a:noFill/>
                    </a:lnT>
                    <a:lnB>
                      <a:noFill/>
                    </a:lnB>
                  </a:tcPr>
                </a:tc>
                <a:extLst>
                  <a:ext uri="{0D108BD9-81ED-4DB2-BD59-A6C34878D82A}">
                    <a16:rowId xmlns:a16="http://schemas.microsoft.com/office/drawing/2014/main" xmlns="" val="2898087214"/>
                  </a:ext>
                </a:extLst>
              </a:tr>
              <a:tr h="548237">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Site Recovery: Protect VMWare and Physical Servers </a:t>
                      </a: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
                      </a:r>
                      <a:b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b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in </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Public Preview</a:t>
                      </a:r>
                    </a:p>
                  </a:txBody>
                  <a:tcPr marL="0" marR="0" marT="0" marB="182880">
                    <a:lnL>
                      <a:noFill/>
                    </a:lnL>
                    <a:lnR>
                      <a:noFill/>
                    </a:lnR>
                    <a:lnT>
                      <a:noFill/>
                    </a:lnT>
                    <a:lnB>
                      <a:noFill/>
                    </a:lnB>
                  </a:tcPr>
                </a:tc>
                <a:extLst>
                  <a:ext uri="{0D108BD9-81ED-4DB2-BD59-A6C34878D82A}">
                    <a16:rowId xmlns:a16="http://schemas.microsoft.com/office/drawing/2014/main" xmlns="" val="186997105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Backup Generally Available </a:t>
                      </a:r>
                    </a:p>
                  </a:txBody>
                  <a:tcPr marL="0" marR="0" marT="0" marB="182880">
                    <a:lnL>
                      <a:noFill/>
                    </a:lnL>
                    <a:lnR>
                      <a:noFill/>
                    </a:lnR>
                    <a:lnT>
                      <a:noFill/>
                    </a:lnT>
                    <a:lnB>
                      <a:noFill/>
                    </a:lnB>
                  </a:tcPr>
                </a:tc>
                <a:extLst>
                  <a:ext uri="{0D108BD9-81ED-4DB2-BD59-A6C34878D82A}">
                    <a16:rowId xmlns:a16="http://schemas.microsoft.com/office/drawing/2014/main" xmlns="" val="2932680333"/>
                  </a:ext>
                </a:extLst>
              </a:tr>
              <a:tr h="548237">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API Management Premium simplifies high availability and massive scale for APIs</a:t>
                      </a:r>
                    </a:p>
                  </a:txBody>
                  <a:tcPr marL="0" marR="0" marT="0" marB="182880">
                    <a:lnL>
                      <a:noFill/>
                    </a:lnL>
                    <a:lnR>
                      <a:noFill/>
                    </a:lnR>
                    <a:lnT>
                      <a:noFill/>
                    </a:lnT>
                    <a:lnB>
                      <a:noFill/>
                    </a:lnB>
                  </a:tcPr>
                </a:tc>
                <a:extLst>
                  <a:ext uri="{0D108BD9-81ED-4DB2-BD59-A6C34878D82A}">
                    <a16:rowId xmlns:a16="http://schemas.microsoft.com/office/drawing/2014/main" xmlns="" val="49569833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ExpressRoute for Office 365</a:t>
                      </a:r>
                    </a:p>
                  </a:txBody>
                  <a:tcPr marL="0" marR="0" marT="0" marB="182880">
                    <a:lnL>
                      <a:noFill/>
                    </a:lnL>
                    <a:lnR>
                      <a:noFill/>
                    </a:lnR>
                    <a:lnT>
                      <a:noFill/>
                    </a:lnT>
                    <a:lnB>
                      <a:noFill/>
                    </a:lnB>
                  </a:tcPr>
                </a:tc>
                <a:extLst>
                  <a:ext uri="{0D108BD9-81ED-4DB2-BD59-A6C34878D82A}">
                    <a16:rowId xmlns:a16="http://schemas.microsoft.com/office/drawing/2014/main" xmlns="" val="55436561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Active Directory Dynamic Membership For Groups</a:t>
                      </a:r>
                    </a:p>
                  </a:txBody>
                  <a:tcPr marL="0" marR="0" marT="0" marB="182880">
                    <a:lnL>
                      <a:noFill/>
                    </a:lnL>
                    <a:lnR>
                      <a:noFill/>
                    </a:lnR>
                    <a:lnT>
                      <a:noFill/>
                    </a:lnT>
                    <a:lnB>
                      <a:noFill/>
                    </a:lnB>
                  </a:tcPr>
                </a:tc>
                <a:extLst>
                  <a:ext uri="{0D108BD9-81ED-4DB2-BD59-A6C34878D82A}">
                    <a16:rowId xmlns:a16="http://schemas.microsoft.com/office/drawing/2014/main" xmlns="" val="116120269"/>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Automatic Password Change for Social Media Shared Accounts</a:t>
                      </a:r>
                    </a:p>
                  </a:txBody>
                  <a:tcPr marL="0" marR="0" marT="0" marB="182880">
                    <a:lnL>
                      <a:noFill/>
                    </a:lnL>
                    <a:lnR>
                      <a:noFill/>
                    </a:lnR>
                    <a:lnT>
                      <a:noFill/>
                    </a:lnT>
                    <a:lnB>
                      <a:noFill/>
                    </a:lnB>
                  </a:tcPr>
                </a:tc>
                <a:extLst>
                  <a:ext uri="{0D108BD9-81ED-4DB2-BD59-A6C34878D82A}">
                    <a16:rowId xmlns:a16="http://schemas.microsoft.com/office/drawing/2014/main" xmlns="" val="1581704206"/>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Compute-Intensive A10 and A11 Virtual Machine Instances</a:t>
                      </a:r>
                    </a:p>
                  </a:txBody>
                  <a:tcPr marL="0" marR="0" marT="0" marB="182880">
                    <a:lnL>
                      <a:noFill/>
                    </a:lnL>
                    <a:lnR>
                      <a:noFill/>
                    </a:lnR>
                    <a:lnT>
                      <a:noFill/>
                    </a:lnT>
                    <a:lnB>
                      <a:noFill/>
                    </a:lnB>
                  </a:tcPr>
                </a:tc>
                <a:extLst>
                  <a:ext uri="{0D108BD9-81ED-4DB2-BD59-A6C34878D82A}">
                    <a16:rowId xmlns:a16="http://schemas.microsoft.com/office/drawing/2014/main" xmlns="" val="1301369183"/>
                  </a:ext>
                </a:extLst>
              </a:tr>
              <a:tr h="548237">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Remote Desktop app for Windows Phone support for Gateway </a:t>
                      </a: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
                      </a:r>
                      <a:b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b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and </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Remote Resources</a:t>
                      </a:r>
                    </a:p>
                  </a:txBody>
                  <a:tcPr marL="0" marR="0" marT="0" marB="182880">
                    <a:lnL>
                      <a:noFill/>
                    </a:lnL>
                    <a:lnR>
                      <a:noFill/>
                    </a:lnR>
                    <a:lnT>
                      <a:noFill/>
                    </a:lnT>
                    <a:lnB>
                      <a:noFill/>
                    </a:lnB>
                  </a:tcPr>
                </a:tc>
                <a:extLst>
                  <a:ext uri="{0D108BD9-81ED-4DB2-BD59-A6C34878D82A}">
                    <a16:rowId xmlns:a16="http://schemas.microsoft.com/office/drawing/2014/main" xmlns="" val="1709837304"/>
                  </a:ext>
                </a:extLst>
              </a:tr>
              <a:tr h="548237">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Informatica Cloud Agent availability in Linux and Windows Virtual Machines</a:t>
                      </a:r>
                    </a:p>
                  </a:txBody>
                  <a:tcPr marL="0" marR="0" marT="0" marB="182880">
                    <a:lnL>
                      <a:noFill/>
                    </a:lnL>
                    <a:lnR>
                      <a:noFill/>
                    </a:lnR>
                    <a:lnT>
                      <a:noFill/>
                    </a:lnT>
                    <a:lnB>
                      <a:noFill/>
                    </a:lnB>
                  </a:tcPr>
                </a:tc>
                <a:extLst>
                  <a:ext uri="{0D108BD9-81ED-4DB2-BD59-A6C34878D82A}">
                    <a16:rowId xmlns:a16="http://schemas.microsoft.com/office/drawing/2014/main" xmlns="" val="179224108"/>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DocumentDB Hadoop Connector</a:t>
                      </a:r>
                    </a:p>
                  </a:txBody>
                  <a:tcPr marL="0" marR="0" marT="0" marB="182880">
                    <a:lnL>
                      <a:noFill/>
                    </a:lnL>
                    <a:lnR>
                      <a:noFill/>
                    </a:lnR>
                    <a:lnT>
                      <a:noFill/>
                    </a:lnT>
                    <a:lnB>
                      <a:noFill/>
                    </a:lnB>
                  </a:tcPr>
                </a:tc>
                <a:extLst>
                  <a:ext uri="{0D108BD9-81ED-4DB2-BD59-A6C34878D82A}">
                    <a16:rowId xmlns:a16="http://schemas.microsoft.com/office/drawing/2014/main" xmlns="" val="1449559895"/>
                  </a:ext>
                </a:extLst>
              </a:tr>
              <a:tr h="274118">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support for more VM sizes</a:t>
                      </a:r>
                    </a:p>
                  </a:txBody>
                  <a:tcPr marL="0" marR="0" marT="0" marB="182880">
                    <a:lnL>
                      <a:noFill/>
                    </a:lnL>
                    <a:lnR>
                      <a:noFill/>
                    </a:lnR>
                    <a:lnT>
                      <a:noFill/>
                    </a:lnT>
                    <a:lnB>
                      <a:noFill/>
                    </a:lnB>
                  </a:tcPr>
                </a:tc>
                <a:extLst>
                  <a:ext uri="{0D108BD9-81ED-4DB2-BD59-A6C34878D82A}">
                    <a16:rowId xmlns:a16="http://schemas.microsoft.com/office/drawing/2014/main" xmlns="" val="2013597603"/>
                  </a:ext>
                </a:extLst>
              </a:tr>
              <a:tr h="1166181">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Enterprise-Grade Array-Based Replication and Disaster Recovery with ASR and System Center </a:t>
                      </a: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GA</a:t>
                      </a:r>
                    </a:p>
                    <a:p>
                      <a:pPr algn="l" fontAlgn="b"/>
                      <a:endParaRPr lang="en-US" sz="2000" b="0" i="0" u="none" strike="noStrike" dirty="0">
                        <a:solidFill>
                          <a:schemeClr val="tx1"/>
                        </a:solidFill>
                        <a:effectLst/>
                        <a:latin typeface="Segoe UI Semilight" panose="020B0402040204020203" pitchFamily="34" charset="0"/>
                        <a:cs typeface="Segoe UI Semilight" panose="020B0402040204020203" pitchFamily="34" charset="0"/>
                      </a:endParaRPr>
                    </a:p>
                  </a:txBody>
                  <a:tcPr marL="0" marR="0" marT="0" marB="182880">
                    <a:lnL>
                      <a:noFill/>
                    </a:lnL>
                    <a:lnR>
                      <a:noFill/>
                    </a:lnR>
                    <a:lnT>
                      <a:noFill/>
                    </a:lnT>
                    <a:lnB>
                      <a:noFill/>
                    </a:lnB>
                  </a:tcPr>
                </a:tc>
                <a:extLst>
                  <a:ext uri="{0D108BD9-81ED-4DB2-BD59-A6C34878D82A}">
                    <a16:rowId xmlns:a16="http://schemas.microsoft.com/office/drawing/2014/main" xmlns="" val="1566536340"/>
                  </a:ext>
                </a:extLst>
              </a:tr>
            </a:tbl>
          </a:graphicData>
        </a:graphic>
      </p:graphicFrame>
      <p:grpSp>
        <p:nvGrpSpPr>
          <p:cNvPr id="8" name="Group 7"/>
          <p:cNvGrpSpPr/>
          <p:nvPr/>
        </p:nvGrpSpPr>
        <p:grpSpPr>
          <a:xfrm>
            <a:off x="-577917" y="2122902"/>
            <a:ext cx="5612422" cy="3682241"/>
            <a:chOff x="152506" y="2264943"/>
            <a:chExt cx="5612422" cy="3682241"/>
          </a:xfrm>
        </p:grpSpPr>
        <p:sp>
          <p:nvSpPr>
            <p:cNvPr id="9" name="Title 1"/>
            <p:cNvSpPr txBox="1">
              <a:spLocks/>
            </p:cNvSpPr>
            <p:nvPr/>
          </p:nvSpPr>
          <p:spPr>
            <a:xfrm>
              <a:off x="736218" y="2264943"/>
              <a:ext cx="4648198" cy="16002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13800" spc="-300" dirty="0" smtClean="0">
                  <a:latin typeface="Segoe UI Semilight" panose="020B0402040204020203" pitchFamily="34" charset="0"/>
                  <a:cs typeface="Segoe UI Semilight" panose="020B0402040204020203" pitchFamily="34" charset="0"/>
                </a:rPr>
                <a:t>500+</a:t>
              </a:r>
              <a:endParaRPr lang="en-US" sz="13800" spc="-300" dirty="0">
                <a:latin typeface="Segoe UI Semilight" panose="020B0402040204020203" pitchFamily="34" charset="0"/>
                <a:cs typeface="Segoe UI Semilight" panose="020B0402040204020203" pitchFamily="34" charset="0"/>
              </a:endParaRPr>
            </a:p>
          </p:txBody>
        </p:sp>
        <p:sp>
          <p:nvSpPr>
            <p:cNvPr id="10" name="Title 1"/>
            <p:cNvSpPr txBox="1">
              <a:spLocks/>
            </p:cNvSpPr>
            <p:nvPr/>
          </p:nvSpPr>
          <p:spPr>
            <a:xfrm>
              <a:off x="152506" y="4346984"/>
              <a:ext cx="5612422" cy="16002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3600" spc="-50" dirty="0" smtClean="0">
                  <a:latin typeface="Segoe UI Semilight" panose="020B0402040204020203" pitchFamily="34" charset="0"/>
                  <a:cs typeface="Segoe UI Semilight" panose="020B0402040204020203" pitchFamily="34" charset="0"/>
                </a:rPr>
                <a:t>New releases in</a:t>
              </a:r>
            </a:p>
            <a:p>
              <a:pPr algn="ctr"/>
              <a:r>
                <a:rPr lang="en-US" sz="3600" spc="-50" dirty="0" smtClean="0">
                  <a:latin typeface="Segoe UI Semilight" panose="020B0402040204020203" pitchFamily="34" charset="0"/>
                  <a:cs typeface="Segoe UI Semilight" panose="020B0402040204020203" pitchFamily="34" charset="0"/>
                </a:rPr>
                <a:t>the last 12 months</a:t>
              </a:r>
              <a:endParaRPr lang="en-US" sz="3600" spc="-50" dirty="0">
                <a:latin typeface="Segoe UI Semilight" panose="020B0402040204020203" pitchFamily="34" charset="0"/>
                <a:cs typeface="Segoe UI Semilight" panose="020B0402040204020203" pitchFamily="34" charset="0"/>
              </a:endParaRPr>
            </a:p>
          </p:txBody>
        </p:sp>
      </p:grpSp>
      <p:cxnSp>
        <p:nvCxnSpPr>
          <p:cNvPr id="13" name="Straight Connector 12"/>
          <p:cNvCxnSpPr/>
          <p:nvPr/>
        </p:nvCxnSpPr>
        <p:spPr>
          <a:xfrm>
            <a:off x="0" y="4069363"/>
            <a:ext cx="12436475"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424068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par>
                                <p:cTn id="9" presetID="10" presetClass="entr" presetSubtype="0" fill="hold" nodeType="withEffect">
                                  <p:stCondLst>
                                    <p:cond delay="5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2" presetClass="entr" presetSubtype="8" fill="hold" grpId="0" nodeType="withEffect">
                                  <p:stCondLst>
                                    <p:cond delay="75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ppt_x</p:attrName>
                                        </p:attrNameLst>
                                      </p:cBhvr>
                                      <p:tavLst>
                                        <p:tav tm="0">
                                          <p:val>
                                            <p:strVal val="#ppt_x-#ppt_w*1.125000"/>
                                          </p:val>
                                        </p:tav>
                                        <p:tav tm="100000">
                                          <p:val>
                                            <p:strVal val="#ppt_x"/>
                                          </p:val>
                                        </p:tav>
                                      </p:tavLst>
                                    </p:anim>
                                    <p:animEffect transition="in" filter="wipe(right)">
                                      <p:cBhvr>
                                        <p:cTn id="15" dur="500"/>
                                        <p:tgtEl>
                                          <p:spTgt spid="5"/>
                                        </p:tgtEl>
                                      </p:cBhvr>
                                    </p:animEffect>
                                  </p:childTnLst>
                                </p:cTn>
                              </p:par>
                              <p:par>
                                <p:cTn id="16" presetID="10" presetClass="entr" presetSubtype="0" fill="hold" nodeType="withEffect">
                                  <p:stCondLst>
                                    <p:cond delay="5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2750"/>
                                        <p:tgtEl>
                                          <p:spTgt spid="6"/>
                                        </p:tgtEl>
                                      </p:cBhvr>
                                    </p:animEffect>
                                  </p:childTnLst>
                                </p:cTn>
                              </p:par>
                              <p:par>
                                <p:cTn id="19" presetID="2" presetClass="entr" presetSubtype="4" fill="hold" nodeType="withEffect">
                                  <p:stCondLst>
                                    <p:cond delay="5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2000" fill="hold"/>
                                        <p:tgtEl>
                                          <p:spTgt spid="6"/>
                                        </p:tgtEl>
                                        <p:attrNameLst>
                                          <p:attrName>ppt_x</p:attrName>
                                        </p:attrNameLst>
                                      </p:cBhvr>
                                      <p:tavLst>
                                        <p:tav tm="0">
                                          <p:val>
                                            <p:strVal val="#ppt_x"/>
                                          </p:val>
                                        </p:tav>
                                        <p:tav tm="100000">
                                          <p:val>
                                            <p:strVal val="#ppt_x"/>
                                          </p:val>
                                        </p:tav>
                                      </p:tavLst>
                                    </p:anim>
                                    <p:anim calcmode="lin" valueType="num">
                                      <p:cBhvr additive="base">
                                        <p:cTn id="22" dur="12000" fill="hold"/>
                                        <p:tgtEl>
                                          <p:spTgt spid="6"/>
                                        </p:tgtEl>
                                        <p:attrNameLst>
                                          <p:attrName>ppt_y</p:attrName>
                                        </p:attrNameLst>
                                      </p:cBhvr>
                                      <p:tavLst>
                                        <p:tav tm="0">
                                          <p:val>
                                            <p:strVal val="1+#ppt_h/2"/>
                                          </p:val>
                                        </p:tav>
                                        <p:tav tm="100000">
                                          <p:val>
                                            <p:strVal val="#ppt_y"/>
                                          </p:val>
                                        </p:tav>
                                      </p:tavLst>
                                    </p:anim>
                                  </p:childTnLst>
                                </p:cTn>
                              </p:par>
                              <p:par>
                                <p:cTn id="23" presetID="10" presetClass="exit" presetSubtype="0" fill="hold" nodeType="withEffect">
                                  <p:stCondLst>
                                    <p:cond delay="9500"/>
                                  </p:stCondLst>
                                  <p:childTnLst>
                                    <p:animEffect transition="out" filter="fade">
                                      <p:cBhvr>
                                        <p:cTn id="24" dur="2500"/>
                                        <p:tgtEl>
                                          <p:spTgt spid="6"/>
                                        </p:tgtEl>
                                      </p:cBhvr>
                                    </p:animEffect>
                                    <p:set>
                                      <p:cBhvr>
                                        <p:cTn id="25" dur="1" fill="hold">
                                          <p:stCondLst>
                                            <p:cond delay="2499"/>
                                          </p:stCondLst>
                                        </p:cTn>
                                        <p:tgtEl>
                                          <p:spTgt spid="6"/>
                                        </p:tgtEl>
                                        <p:attrNameLst>
                                          <p:attrName>style.visibility</p:attrName>
                                        </p:attrNameLst>
                                      </p:cBhvr>
                                      <p:to>
                                        <p:strVal val="hidden"/>
                                      </p:to>
                                    </p:set>
                                  </p:childTnLst>
                                </p:cTn>
                              </p:par>
                              <p:par>
                                <p:cTn id="26" presetID="10" presetClass="exit" presetSubtype="0" fill="hold" grpId="1" nodeType="withEffect">
                                  <p:stCondLst>
                                    <p:cond delay="9500"/>
                                  </p:stCondLst>
                                  <p:childTnLst>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par>
                                <p:cTn id="29" presetID="10" presetClass="exit" presetSubtype="0" fill="hold" grpId="1" nodeType="withEffect">
                                  <p:stCondLst>
                                    <p:cond delay="10250"/>
                                  </p:stCondLst>
                                  <p:childTnLst>
                                    <p:animEffect transition="out" filter="fade">
                                      <p:cBhvr>
                                        <p:cTn id="30" dur="1250"/>
                                        <p:tgtEl>
                                          <p:spTgt spid="11"/>
                                        </p:tgtEl>
                                      </p:cBhvr>
                                    </p:animEffect>
                                    <p:set>
                                      <p:cBhvr>
                                        <p:cTn id="31" dur="1" fill="hold">
                                          <p:stCondLst>
                                            <p:cond delay="1249"/>
                                          </p:stCondLst>
                                        </p:cTn>
                                        <p:tgtEl>
                                          <p:spTgt spid="11"/>
                                        </p:tgtEl>
                                        <p:attrNameLst>
                                          <p:attrName>style.visibility</p:attrName>
                                        </p:attrNameLst>
                                      </p:cBhvr>
                                      <p:to>
                                        <p:strVal val="hidden"/>
                                      </p:to>
                                    </p:set>
                                  </p:childTnLst>
                                </p:cTn>
                              </p:par>
                              <p:par>
                                <p:cTn id="32" presetID="63" presetClass="path" presetSubtype="0" accel="50000" decel="50000" fill="hold" nodeType="withEffect">
                                  <p:stCondLst>
                                    <p:cond delay="11750"/>
                                  </p:stCondLst>
                                  <p:childTnLst>
                                    <p:animMotion origin="layout" path="M -1.14118E-6 2.8098E-6 L 0.3227 2.8098E-6 " pathEditMode="relative" rAng="0" ptsTypes="AA">
                                      <p:cBhvr>
                                        <p:cTn id="33" dur="2000" fill="hold"/>
                                        <p:tgtEl>
                                          <p:spTgt spid="8"/>
                                        </p:tgtEl>
                                        <p:attrNameLst>
                                          <p:attrName>ppt_x</p:attrName>
                                          <p:attrName>ppt_y</p:attrName>
                                        </p:attrNameLst>
                                      </p:cBhvr>
                                      <p:rCtr x="16135" y="0"/>
                                    </p:animMotion>
                                  </p:childTnLst>
                                </p:cTn>
                              </p:par>
                              <p:par>
                                <p:cTn id="34" presetID="16" presetClass="entr" presetSubtype="37" fill="hold" nodeType="withEffect">
                                  <p:stCondLst>
                                    <p:cond delay="13250"/>
                                  </p:stCondLst>
                                  <p:childTnLst>
                                    <p:set>
                                      <p:cBhvr>
                                        <p:cTn id="35" dur="1" fill="hold">
                                          <p:stCondLst>
                                            <p:cond delay="0"/>
                                          </p:stCondLst>
                                        </p:cTn>
                                        <p:tgtEl>
                                          <p:spTgt spid="13"/>
                                        </p:tgtEl>
                                        <p:attrNameLst>
                                          <p:attrName>style.visibility</p:attrName>
                                        </p:attrNameLst>
                                      </p:cBhvr>
                                      <p:to>
                                        <p:strVal val="visible"/>
                                      </p:to>
                                    </p:set>
                                    <p:animEffect transition="in" filter="barn(outVertical)">
                                      <p:cBhvr>
                                        <p:cTn id="36" dur="1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1" grpId="0" animBg="1"/>
      <p:bldP spid="11"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6" name="Group 405"/>
          <p:cNvGrpSpPr/>
          <p:nvPr/>
        </p:nvGrpSpPr>
        <p:grpSpPr>
          <a:xfrm>
            <a:off x="3998362" y="52989"/>
            <a:ext cx="3077797" cy="3423387"/>
            <a:chOff x="3918887" y="51075"/>
            <a:chExt cx="3018508" cy="3357440"/>
          </a:xfrm>
        </p:grpSpPr>
        <p:cxnSp>
          <p:nvCxnSpPr>
            <p:cNvPr id="12" name="Straight Connector 11"/>
            <p:cNvCxnSpPr/>
            <p:nvPr/>
          </p:nvCxnSpPr>
          <p:spPr>
            <a:xfrm>
              <a:off x="3918887" y="51075"/>
              <a:ext cx="0" cy="3357440"/>
            </a:xfrm>
            <a:prstGeom prst="line">
              <a:avLst/>
            </a:prstGeom>
          </p:spPr>
          <p:style>
            <a:lnRef idx="1">
              <a:schemeClr val="accent1"/>
            </a:lnRef>
            <a:fillRef idx="0">
              <a:schemeClr val="accent1"/>
            </a:fillRef>
            <a:effectRef idx="0">
              <a:schemeClr val="accent1"/>
            </a:effectRef>
            <a:fontRef idx="minor">
              <a:schemeClr val="tx1"/>
            </a:fontRef>
          </p:style>
        </p:cxnSp>
        <p:grpSp>
          <p:nvGrpSpPr>
            <p:cNvPr id="588" name="Group 587"/>
            <p:cNvGrpSpPr/>
            <p:nvPr/>
          </p:nvGrpSpPr>
          <p:grpSpPr>
            <a:xfrm>
              <a:off x="4139011" y="51385"/>
              <a:ext cx="2798384" cy="3272787"/>
              <a:chOff x="3184097" y="51385"/>
              <a:chExt cx="2798384" cy="3272787"/>
            </a:xfrm>
          </p:grpSpPr>
          <p:grpSp>
            <p:nvGrpSpPr>
              <p:cNvPr id="89" name="Group 88"/>
              <p:cNvGrpSpPr/>
              <p:nvPr/>
            </p:nvGrpSpPr>
            <p:grpSpPr>
              <a:xfrm>
                <a:off x="3184097" y="51385"/>
                <a:ext cx="1895001" cy="415637"/>
                <a:chOff x="3096636" y="51385"/>
                <a:chExt cx="1895001" cy="415637"/>
              </a:xfrm>
            </p:grpSpPr>
            <p:pic>
              <p:nvPicPr>
                <p:cNvPr id="4" name="Picture 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096636" y="51385"/>
                  <a:ext cx="415637" cy="415637"/>
                </a:xfrm>
                <a:prstGeom prst="rect">
                  <a:avLst/>
                </a:prstGeom>
              </p:spPr>
            </p:pic>
            <p:sp>
              <p:nvSpPr>
                <p:cNvPr id="8" name="TextBox 7"/>
                <p:cNvSpPr txBox="1"/>
                <p:nvPr/>
              </p:nvSpPr>
              <p:spPr>
                <a:xfrm>
                  <a:off x="3519440" y="92363"/>
                  <a:ext cx="1472197" cy="343581"/>
                </a:xfrm>
                <a:prstGeom prst="rect">
                  <a:avLst/>
                </a:prstGeom>
                <a:noFill/>
              </p:spPr>
              <p:txBody>
                <a:bodyPr wrap="none" rtlCol="0">
                  <a:spAutoFit/>
                </a:bodyPr>
                <a:lstStyle/>
                <a:p>
                  <a:pPr defTabSz="932317" eaLnBrk="0" fontAlgn="base" hangingPunct="0">
                    <a:spcBef>
                      <a:spcPct val="0"/>
                    </a:spcBef>
                    <a:spcAft>
                      <a:spcPct val="0"/>
                    </a:spcAft>
                  </a:pPr>
                  <a:r>
                    <a:rPr lang="en-US" sz="1632" dirty="0">
                      <a:solidFill>
                        <a:prstClr val="white">
                          <a:lumMod val="85000"/>
                        </a:prstClr>
                      </a:solidFill>
                      <a:latin typeface="Segoe UI Light" panose="020B0502040204020203" pitchFamily="34" charset="0"/>
                      <a:ea typeface="Arial Unicode MS" panose="020B0604020202020204" pitchFamily="34" charset="-128"/>
                      <a:cs typeface="Segoe UI Light" panose="020B0502040204020203" pitchFamily="34" charset="0"/>
                    </a:rPr>
                    <a:t>Cloud Services</a:t>
                  </a:r>
                </a:p>
              </p:txBody>
            </p:sp>
          </p:grpSp>
          <p:sp>
            <p:nvSpPr>
              <p:cNvPr id="426" name="Trapezoid 425"/>
              <p:cNvSpPr/>
              <p:nvPr/>
            </p:nvSpPr>
            <p:spPr>
              <a:xfrm>
                <a:off x="3678954" y="1181213"/>
                <a:ext cx="2272103" cy="239279"/>
              </a:xfrm>
              <a:prstGeom prst="trapezoid">
                <a:avLst/>
              </a:prstGeom>
              <a:solidFill>
                <a:srgbClr val="00ADEE"/>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cxnSp>
            <p:nvCxnSpPr>
              <p:cNvPr id="167" name="Straight Connector 166"/>
              <p:cNvCxnSpPr/>
              <p:nvPr/>
            </p:nvCxnSpPr>
            <p:spPr>
              <a:xfrm>
                <a:off x="3210874" y="1788715"/>
                <a:ext cx="2740183" cy="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429" name="Group 428"/>
              <p:cNvGrpSpPr/>
              <p:nvPr/>
            </p:nvGrpSpPr>
            <p:grpSpPr>
              <a:xfrm>
                <a:off x="4360267" y="526303"/>
                <a:ext cx="1190790" cy="626496"/>
                <a:chOff x="888059" y="590095"/>
                <a:chExt cx="1190790" cy="626496"/>
              </a:xfrm>
            </p:grpSpPr>
            <p:pic>
              <p:nvPicPr>
                <p:cNvPr id="430" name="Picture 429" descr="Tablet.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373514" y="590095"/>
                  <a:ext cx="374549" cy="374549"/>
                </a:xfrm>
                <a:prstGeom prst="rect">
                  <a:avLst/>
                </a:prstGeom>
              </p:spPr>
            </p:pic>
            <p:pic>
              <p:nvPicPr>
                <p:cNvPr id="431" name="Picture 430" descr="Phone.png"/>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754021" y="683724"/>
                  <a:ext cx="324828" cy="324828"/>
                </a:xfrm>
                <a:prstGeom prst="rect">
                  <a:avLst/>
                </a:prstGeom>
              </p:spPr>
            </p:pic>
            <p:sp>
              <p:nvSpPr>
                <p:cNvPr id="432" name="Up Arrow 431"/>
                <p:cNvSpPr/>
                <p:nvPr/>
              </p:nvSpPr>
              <p:spPr>
                <a:xfrm rot="10800000">
                  <a:off x="1849065" y="1022149"/>
                  <a:ext cx="85040" cy="194442"/>
                </a:xfrm>
                <a:prstGeom prst="upArrow">
                  <a:avLst>
                    <a:gd name="adj1" fmla="val 45179"/>
                    <a:gd name="adj2" fmla="val 56115"/>
                  </a:avLst>
                </a:prstGeom>
                <a:solidFill>
                  <a:srgbClr val="399C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dirty="0">
                    <a:solidFill>
                      <a:prstClr val="white"/>
                    </a:solidFill>
                  </a:endParaRPr>
                </a:p>
              </p:txBody>
            </p:sp>
            <p:sp>
              <p:nvSpPr>
                <p:cNvPr id="433" name="Up Arrow 432"/>
                <p:cNvSpPr/>
                <p:nvPr/>
              </p:nvSpPr>
              <p:spPr>
                <a:xfrm rot="10800000">
                  <a:off x="1518865" y="923724"/>
                  <a:ext cx="85040" cy="194442"/>
                </a:xfrm>
                <a:prstGeom prst="upArrow">
                  <a:avLst>
                    <a:gd name="adj1" fmla="val 45179"/>
                    <a:gd name="adj2" fmla="val 56115"/>
                  </a:avLst>
                </a:prstGeom>
                <a:solidFill>
                  <a:srgbClr val="399C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dirty="0">
                    <a:solidFill>
                      <a:prstClr val="white"/>
                    </a:solidFill>
                  </a:endParaRPr>
                </a:p>
              </p:txBody>
            </p:sp>
            <p:sp>
              <p:nvSpPr>
                <p:cNvPr id="434" name="Up Arrow 433"/>
                <p:cNvSpPr/>
                <p:nvPr/>
              </p:nvSpPr>
              <p:spPr>
                <a:xfrm rot="10800000">
                  <a:off x="1090240" y="1028500"/>
                  <a:ext cx="85040" cy="153166"/>
                </a:xfrm>
                <a:prstGeom prst="upArrow">
                  <a:avLst>
                    <a:gd name="adj1" fmla="val 45179"/>
                    <a:gd name="adj2" fmla="val 56115"/>
                  </a:avLst>
                </a:prstGeom>
                <a:solidFill>
                  <a:srgbClr val="399C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dirty="0">
                    <a:solidFill>
                      <a:prstClr val="white"/>
                    </a:solidFill>
                  </a:endParaRPr>
                </a:p>
              </p:txBody>
            </p:sp>
            <p:pic>
              <p:nvPicPr>
                <p:cNvPr id="435" name="Picture 434" descr="Laptop computer.png"/>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888059" y="624132"/>
                  <a:ext cx="486776" cy="486776"/>
                </a:xfrm>
                <a:prstGeom prst="rect">
                  <a:avLst/>
                </a:prstGeom>
              </p:spPr>
            </p:pic>
          </p:grpSp>
          <p:grpSp>
            <p:nvGrpSpPr>
              <p:cNvPr id="189" name="Group 188"/>
              <p:cNvGrpSpPr/>
              <p:nvPr/>
            </p:nvGrpSpPr>
            <p:grpSpPr>
              <a:xfrm>
                <a:off x="4054005" y="1420492"/>
                <a:ext cx="357786" cy="357786"/>
                <a:chOff x="6413287" y="1383004"/>
                <a:chExt cx="357786" cy="357786"/>
              </a:xfrm>
            </p:grpSpPr>
            <p:sp>
              <p:nvSpPr>
                <p:cNvPr id="183" name="Rectangle 182"/>
                <p:cNvSpPr/>
                <p:nvPr/>
              </p:nvSpPr>
              <p:spPr>
                <a:xfrm>
                  <a:off x="6434766" y="1452154"/>
                  <a:ext cx="313990" cy="2169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173" name="Picture 17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13287" y="1383004"/>
                  <a:ext cx="357786" cy="357786"/>
                </a:xfrm>
                <a:prstGeom prst="rect">
                  <a:avLst/>
                </a:prstGeom>
              </p:spPr>
            </p:pic>
          </p:grpSp>
          <p:grpSp>
            <p:nvGrpSpPr>
              <p:cNvPr id="436" name="Group 435"/>
              <p:cNvGrpSpPr/>
              <p:nvPr/>
            </p:nvGrpSpPr>
            <p:grpSpPr>
              <a:xfrm>
                <a:off x="4440395" y="1420492"/>
                <a:ext cx="357786" cy="357786"/>
                <a:chOff x="6413287" y="1383004"/>
                <a:chExt cx="357786" cy="357786"/>
              </a:xfrm>
            </p:grpSpPr>
            <p:sp>
              <p:nvSpPr>
                <p:cNvPr id="437" name="Rectangle 436"/>
                <p:cNvSpPr/>
                <p:nvPr/>
              </p:nvSpPr>
              <p:spPr>
                <a:xfrm>
                  <a:off x="6434766" y="1452154"/>
                  <a:ext cx="313990" cy="2169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438" name="Picture 4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13287" y="1383004"/>
                  <a:ext cx="357786" cy="357786"/>
                </a:xfrm>
                <a:prstGeom prst="rect">
                  <a:avLst/>
                </a:prstGeom>
              </p:spPr>
            </p:pic>
          </p:grpSp>
          <p:grpSp>
            <p:nvGrpSpPr>
              <p:cNvPr id="439" name="Group 438"/>
              <p:cNvGrpSpPr/>
              <p:nvPr/>
            </p:nvGrpSpPr>
            <p:grpSpPr>
              <a:xfrm>
                <a:off x="4824785" y="1420492"/>
                <a:ext cx="357786" cy="357786"/>
                <a:chOff x="6413287" y="1383004"/>
                <a:chExt cx="357786" cy="357786"/>
              </a:xfrm>
            </p:grpSpPr>
            <p:sp>
              <p:nvSpPr>
                <p:cNvPr id="440" name="Rectangle 439"/>
                <p:cNvSpPr/>
                <p:nvPr/>
              </p:nvSpPr>
              <p:spPr>
                <a:xfrm>
                  <a:off x="6434766" y="1452154"/>
                  <a:ext cx="313990" cy="2169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441" name="Picture 44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13287" y="1383004"/>
                  <a:ext cx="357786" cy="357786"/>
                </a:xfrm>
                <a:prstGeom prst="rect">
                  <a:avLst/>
                </a:prstGeom>
              </p:spPr>
            </p:pic>
          </p:grpSp>
          <p:grpSp>
            <p:nvGrpSpPr>
              <p:cNvPr id="442" name="Group 441"/>
              <p:cNvGrpSpPr/>
              <p:nvPr/>
            </p:nvGrpSpPr>
            <p:grpSpPr>
              <a:xfrm>
                <a:off x="5210715" y="1420492"/>
                <a:ext cx="357786" cy="357786"/>
                <a:chOff x="6413287" y="1383004"/>
                <a:chExt cx="357786" cy="357786"/>
              </a:xfrm>
            </p:grpSpPr>
            <p:sp>
              <p:nvSpPr>
                <p:cNvPr id="443" name="Rectangle 442"/>
                <p:cNvSpPr/>
                <p:nvPr/>
              </p:nvSpPr>
              <p:spPr>
                <a:xfrm>
                  <a:off x="6434766" y="1452154"/>
                  <a:ext cx="313990" cy="2169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444" name="Picture 4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13287" y="1383004"/>
                  <a:ext cx="357786" cy="357786"/>
                </a:xfrm>
                <a:prstGeom prst="rect">
                  <a:avLst/>
                </a:prstGeom>
              </p:spPr>
            </p:pic>
          </p:grpSp>
          <p:grpSp>
            <p:nvGrpSpPr>
              <p:cNvPr id="445" name="Group 444"/>
              <p:cNvGrpSpPr/>
              <p:nvPr/>
            </p:nvGrpSpPr>
            <p:grpSpPr>
              <a:xfrm>
                <a:off x="3673902" y="1420492"/>
                <a:ext cx="357786" cy="357786"/>
                <a:chOff x="6413287" y="1383004"/>
                <a:chExt cx="357786" cy="357786"/>
              </a:xfrm>
            </p:grpSpPr>
            <p:sp>
              <p:nvSpPr>
                <p:cNvPr id="446" name="Rectangle 445"/>
                <p:cNvSpPr/>
                <p:nvPr/>
              </p:nvSpPr>
              <p:spPr>
                <a:xfrm>
                  <a:off x="6434766" y="1452154"/>
                  <a:ext cx="313990" cy="2169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447" name="Picture 44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13287" y="1383004"/>
                  <a:ext cx="357786" cy="357786"/>
                </a:xfrm>
                <a:prstGeom prst="rect">
                  <a:avLst/>
                </a:prstGeom>
              </p:spPr>
            </p:pic>
          </p:grpSp>
          <p:grpSp>
            <p:nvGrpSpPr>
              <p:cNvPr id="448" name="Group 447"/>
              <p:cNvGrpSpPr/>
              <p:nvPr/>
            </p:nvGrpSpPr>
            <p:grpSpPr>
              <a:xfrm>
                <a:off x="5593271" y="1420492"/>
                <a:ext cx="357786" cy="357786"/>
                <a:chOff x="6413287" y="1383004"/>
                <a:chExt cx="357786" cy="357786"/>
              </a:xfrm>
            </p:grpSpPr>
            <p:sp>
              <p:nvSpPr>
                <p:cNvPr id="449" name="Rectangle 448"/>
                <p:cNvSpPr/>
                <p:nvPr/>
              </p:nvSpPr>
              <p:spPr>
                <a:xfrm>
                  <a:off x="6434766" y="1452154"/>
                  <a:ext cx="313990" cy="2169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450" name="Picture 44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13287" y="1383004"/>
                  <a:ext cx="357786" cy="357786"/>
                </a:xfrm>
                <a:prstGeom prst="rect">
                  <a:avLst/>
                </a:prstGeom>
              </p:spPr>
            </p:pic>
          </p:grpSp>
          <p:pic>
            <p:nvPicPr>
              <p:cNvPr id="451" name="Picture 450" descr="Load Balancer white.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91593" y="1212048"/>
                <a:ext cx="195970" cy="163744"/>
              </a:xfrm>
              <a:prstGeom prst="rect">
                <a:avLst/>
              </a:prstGeom>
            </p:spPr>
          </p:pic>
          <p:sp>
            <p:nvSpPr>
              <p:cNvPr id="452" name="TextBox 451"/>
              <p:cNvSpPr txBox="1"/>
              <p:nvPr/>
            </p:nvSpPr>
            <p:spPr>
              <a:xfrm>
                <a:off x="4661147" y="1207912"/>
                <a:ext cx="497573" cy="161787"/>
              </a:xfrm>
              <a:prstGeom prst="rect">
                <a:avLst/>
              </a:prstGeom>
              <a:noFill/>
              <a:ln>
                <a:noFill/>
              </a:ln>
            </p:spPr>
            <p:txBody>
              <a:bodyPr wrap="none" lIns="0" tIns="27971" rIns="0" bIns="0" rtlCol="0">
                <a:noAutofit/>
              </a:bodyPr>
              <a:lstStyle/>
              <a:p>
                <a:pPr algn="ctr" defTabSz="932317" eaLnBrk="0" fontAlgn="base" hangingPunct="0">
                  <a:lnSpc>
                    <a:spcPts val="816"/>
                  </a:lnSpc>
                  <a:spcBef>
                    <a:spcPct val="0"/>
                  </a:spcBef>
                  <a:spcAft>
                    <a:spcPct val="0"/>
                  </a:spcAft>
                </a:pPr>
                <a:r>
                  <a:rPr lang="en-US" sz="612"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Load Balancer</a:t>
                </a:r>
              </a:p>
            </p:txBody>
          </p:sp>
          <p:sp>
            <p:nvSpPr>
              <p:cNvPr id="453" name="TextBox 452"/>
              <p:cNvSpPr txBox="1"/>
              <p:nvPr/>
            </p:nvSpPr>
            <p:spPr>
              <a:xfrm>
                <a:off x="3210874" y="1485607"/>
                <a:ext cx="1057222" cy="161787"/>
              </a:xfrm>
              <a:prstGeom prst="rect">
                <a:avLst/>
              </a:prstGeom>
              <a:noFill/>
              <a:ln w="19050">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WEB ROLE</a:t>
                </a:r>
              </a:p>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INSTANCES</a:t>
                </a:r>
              </a:p>
            </p:txBody>
          </p:sp>
          <p:sp>
            <p:nvSpPr>
              <p:cNvPr id="454" name="Rounded Rectangle 453"/>
              <p:cNvSpPr/>
              <p:nvPr/>
            </p:nvSpPr>
            <p:spPr>
              <a:xfrm>
                <a:off x="3592981" y="2789239"/>
                <a:ext cx="2389500" cy="376296"/>
              </a:xfrm>
              <a:prstGeom prst="roundRect">
                <a:avLst>
                  <a:gd name="adj" fmla="val 4266"/>
                </a:avLst>
              </a:prstGeom>
              <a:solidFill>
                <a:srgbClr val="00ADEE"/>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459" name="Picture 458" descr="Storage table.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5307656" y="2820029"/>
                <a:ext cx="227648" cy="227648"/>
              </a:xfrm>
              <a:prstGeom prst="rect">
                <a:avLst/>
              </a:prstGeom>
            </p:spPr>
          </p:pic>
          <p:sp>
            <p:nvSpPr>
              <p:cNvPr id="460" name="TextBox 459"/>
              <p:cNvSpPr txBox="1"/>
              <p:nvPr/>
            </p:nvSpPr>
            <p:spPr>
              <a:xfrm>
                <a:off x="5180706" y="3036371"/>
                <a:ext cx="415750" cy="161787"/>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srgbClr val="184381"/>
                    </a:solidFill>
                    <a:latin typeface="Segoe UI" panose="020B0502040204020203" pitchFamily="34" charset="0"/>
                    <a:ea typeface="Arial Unicode MS" panose="020B0604020202020204" pitchFamily="34" charset="-128"/>
                    <a:cs typeface="Segoe UI" panose="020B0502040204020203" pitchFamily="34" charset="0"/>
                  </a:rPr>
                  <a:t>Tables/NoSQL</a:t>
                </a:r>
              </a:p>
            </p:txBody>
          </p:sp>
          <p:cxnSp>
            <p:nvCxnSpPr>
              <p:cNvPr id="462" name="Straight Connector 461"/>
              <p:cNvCxnSpPr/>
              <p:nvPr/>
            </p:nvCxnSpPr>
            <p:spPr>
              <a:xfrm>
                <a:off x="3210874" y="2667663"/>
                <a:ext cx="2740183"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68" name="Group 467"/>
              <p:cNvGrpSpPr/>
              <p:nvPr/>
            </p:nvGrpSpPr>
            <p:grpSpPr>
              <a:xfrm>
                <a:off x="5198438" y="2210662"/>
                <a:ext cx="415750" cy="378582"/>
                <a:chOff x="3843308" y="2328517"/>
                <a:chExt cx="415750" cy="378582"/>
              </a:xfrm>
            </p:grpSpPr>
            <p:sp>
              <p:nvSpPr>
                <p:cNvPr id="469" name="Rectangle 468"/>
                <p:cNvSpPr/>
                <p:nvPr/>
              </p:nvSpPr>
              <p:spPr>
                <a:xfrm>
                  <a:off x="3903242" y="2385357"/>
                  <a:ext cx="303801" cy="1948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grpSp>
              <p:nvGrpSpPr>
                <p:cNvPr id="470" name="Group 469"/>
                <p:cNvGrpSpPr/>
                <p:nvPr/>
              </p:nvGrpSpPr>
              <p:grpSpPr>
                <a:xfrm>
                  <a:off x="3843308" y="2328517"/>
                  <a:ext cx="415750" cy="378582"/>
                  <a:chOff x="3843308" y="2328517"/>
                  <a:chExt cx="415750" cy="378582"/>
                </a:xfrm>
              </p:grpSpPr>
              <p:pic>
                <p:nvPicPr>
                  <p:cNvPr id="471" name="Picture 47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77859" y="2328517"/>
                    <a:ext cx="378582" cy="378582"/>
                  </a:xfrm>
                  <a:prstGeom prst="rect">
                    <a:avLst/>
                  </a:prstGeom>
                </p:spPr>
              </p:pic>
              <p:sp>
                <p:nvSpPr>
                  <p:cNvPr id="472" name="TextBox 471"/>
                  <p:cNvSpPr txBox="1"/>
                  <p:nvPr/>
                </p:nvSpPr>
                <p:spPr>
                  <a:xfrm>
                    <a:off x="3843308" y="2524701"/>
                    <a:ext cx="415750" cy="161787"/>
                  </a:xfrm>
                  <a:prstGeom prst="rect">
                    <a:avLst/>
                  </a:prstGeom>
                  <a:noFill/>
                  <a:ln>
                    <a:noFill/>
                  </a:ln>
                </p:spPr>
                <p:txBody>
                  <a:bodyPr wrap="none" lIns="0" tIns="27971" rIns="0" bIns="0" rtlCol="0">
                    <a:noAutofit/>
                  </a:bodyPr>
                  <a:lstStyle/>
                  <a:p>
                    <a:pPr algn="ctr" defTabSz="932317" eaLnBrk="0" fontAlgn="base" hangingPunct="0">
                      <a:lnSpc>
                        <a:spcPts val="816"/>
                      </a:lnSpc>
                      <a:spcBef>
                        <a:spcPct val="0"/>
                      </a:spcBef>
                      <a:spcAft>
                        <a:spcPct val="0"/>
                      </a:spcAft>
                    </a:pPr>
                    <a:r>
                      <a:rPr lang="en-US" sz="408"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TYPE Y</a:t>
                    </a:r>
                  </a:p>
                </p:txBody>
              </p:sp>
            </p:grpSp>
          </p:grpSp>
          <p:sp>
            <p:nvSpPr>
              <p:cNvPr id="474" name="TextBox 473"/>
              <p:cNvSpPr txBox="1"/>
              <p:nvPr/>
            </p:nvSpPr>
            <p:spPr>
              <a:xfrm>
                <a:off x="3601189" y="3171979"/>
                <a:ext cx="613507" cy="15219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STORAGE SOLUTIONS</a:t>
                </a:r>
              </a:p>
            </p:txBody>
          </p:sp>
          <p:pic>
            <p:nvPicPr>
              <p:cNvPr id="215" name="Picture 214"/>
              <p:cNvPicPr>
                <a:picLocks noChangeAspect="1"/>
              </p:cNvPicPr>
              <p:nvPr/>
            </p:nvPicPr>
            <p:blipFill>
              <a:blip r:embed="rId11" cstate="print">
                <a:lum bright="70000" contrast="-70000"/>
                <a:extLst>
                  <a:ext uri="{28A0092B-C50C-407E-A947-70E740481C1C}">
                    <a14:useLocalDpi xmlns:a14="http://schemas.microsoft.com/office/drawing/2010/main" val="0"/>
                  </a:ext>
                </a:extLst>
              </a:blip>
              <a:stretch>
                <a:fillRect/>
              </a:stretch>
            </p:blipFill>
            <p:spPr>
              <a:xfrm>
                <a:off x="4997603" y="1592007"/>
                <a:ext cx="780290" cy="780290"/>
              </a:xfrm>
              <a:prstGeom prst="rect">
                <a:avLst/>
              </a:prstGeom>
            </p:spPr>
          </p:pic>
          <p:cxnSp>
            <p:nvCxnSpPr>
              <p:cNvPr id="476" name="Straight Connector 475"/>
              <p:cNvCxnSpPr/>
              <p:nvPr/>
            </p:nvCxnSpPr>
            <p:spPr>
              <a:xfrm flipH="1">
                <a:off x="5408730" y="2549486"/>
                <a:ext cx="4480" cy="242890"/>
              </a:xfrm>
              <a:prstGeom prst="line">
                <a:avLst/>
              </a:prstGeom>
              <a:ln w="28575">
                <a:solidFill>
                  <a:schemeClr val="accent1">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00" name="Group 499"/>
              <p:cNvGrpSpPr/>
              <p:nvPr/>
            </p:nvGrpSpPr>
            <p:grpSpPr>
              <a:xfrm>
                <a:off x="3677657" y="1845556"/>
                <a:ext cx="467723" cy="1358105"/>
                <a:chOff x="3752081" y="1845556"/>
                <a:chExt cx="467723" cy="1358105"/>
              </a:xfrm>
            </p:grpSpPr>
            <p:pic>
              <p:nvPicPr>
                <p:cNvPr id="455" name="Picture 454"/>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3886545" y="2837083"/>
                  <a:ext cx="227075" cy="227075"/>
                </a:xfrm>
                <a:prstGeom prst="rect">
                  <a:avLst/>
                </a:prstGeom>
              </p:spPr>
            </p:pic>
            <p:sp>
              <p:nvSpPr>
                <p:cNvPr id="456" name="TextBox 455"/>
                <p:cNvSpPr txBox="1"/>
                <p:nvPr/>
              </p:nvSpPr>
              <p:spPr>
                <a:xfrm>
                  <a:off x="3804054" y="3041874"/>
                  <a:ext cx="415750" cy="161787"/>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srgbClr val="184381"/>
                      </a:solidFill>
                      <a:latin typeface="Segoe UI" panose="020B0502040204020203" pitchFamily="34" charset="0"/>
                      <a:ea typeface="Arial Unicode MS" panose="020B0604020202020204" pitchFamily="34" charset="-128"/>
                      <a:cs typeface="Segoe UI" panose="020B0502040204020203" pitchFamily="34" charset="0"/>
                    </a:rPr>
                    <a:t>Database</a:t>
                  </a:r>
                </a:p>
              </p:txBody>
            </p:sp>
            <p:grpSp>
              <p:nvGrpSpPr>
                <p:cNvPr id="207" name="Group 206"/>
                <p:cNvGrpSpPr/>
                <p:nvPr/>
              </p:nvGrpSpPr>
              <p:grpSpPr>
                <a:xfrm>
                  <a:off x="3752081" y="2210662"/>
                  <a:ext cx="415750" cy="378582"/>
                  <a:chOff x="3843308" y="2328517"/>
                  <a:chExt cx="415750" cy="378582"/>
                </a:xfrm>
              </p:grpSpPr>
              <p:sp>
                <p:nvSpPr>
                  <p:cNvPr id="199" name="Rectangle 198"/>
                  <p:cNvSpPr/>
                  <p:nvPr/>
                </p:nvSpPr>
                <p:spPr>
                  <a:xfrm>
                    <a:off x="3903242" y="2385357"/>
                    <a:ext cx="303801" cy="1948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grpSp>
                <p:nvGrpSpPr>
                  <p:cNvPr id="205" name="Group 204"/>
                  <p:cNvGrpSpPr/>
                  <p:nvPr/>
                </p:nvGrpSpPr>
                <p:grpSpPr>
                  <a:xfrm>
                    <a:off x="3843308" y="2328517"/>
                    <a:ext cx="415750" cy="378582"/>
                    <a:chOff x="3843308" y="2328517"/>
                    <a:chExt cx="415750" cy="378582"/>
                  </a:xfrm>
                </p:grpSpPr>
                <p:pic>
                  <p:nvPicPr>
                    <p:cNvPr id="175" name="Picture 17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77859" y="2328517"/>
                      <a:ext cx="378582" cy="378582"/>
                    </a:xfrm>
                    <a:prstGeom prst="rect">
                      <a:avLst/>
                    </a:prstGeom>
                  </p:spPr>
                </p:pic>
                <p:sp>
                  <p:nvSpPr>
                    <p:cNvPr id="461" name="TextBox 460"/>
                    <p:cNvSpPr txBox="1"/>
                    <p:nvPr/>
                  </p:nvSpPr>
                  <p:spPr>
                    <a:xfrm>
                      <a:off x="3843308" y="2524701"/>
                      <a:ext cx="415750" cy="161787"/>
                    </a:xfrm>
                    <a:prstGeom prst="rect">
                      <a:avLst/>
                    </a:prstGeom>
                    <a:noFill/>
                    <a:ln>
                      <a:noFill/>
                    </a:ln>
                  </p:spPr>
                  <p:txBody>
                    <a:bodyPr wrap="none" lIns="0" tIns="27971" rIns="0" bIns="0" rtlCol="0">
                      <a:noAutofit/>
                    </a:bodyPr>
                    <a:lstStyle/>
                    <a:p>
                      <a:pPr algn="ctr" defTabSz="932317" eaLnBrk="0" fontAlgn="base" hangingPunct="0">
                        <a:lnSpc>
                          <a:spcPts val="816"/>
                        </a:lnSpc>
                        <a:spcBef>
                          <a:spcPct val="0"/>
                        </a:spcBef>
                        <a:spcAft>
                          <a:spcPct val="0"/>
                        </a:spcAft>
                      </a:pPr>
                      <a:r>
                        <a:rPr lang="en-US" sz="408"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CACHE</a:t>
                      </a:r>
                    </a:p>
                  </p:txBody>
                </p:sp>
              </p:grpSp>
            </p:grpSp>
            <p:cxnSp>
              <p:nvCxnSpPr>
                <p:cNvPr id="473" name="Straight Connector 472"/>
                <p:cNvCxnSpPr/>
                <p:nvPr/>
              </p:nvCxnSpPr>
              <p:spPr>
                <a:xfrm flipH="1">
                  <a:off x="3962944" y="2549486"/>
                  <a:ext cx="4480" cy="242890"/>
                </a:xfrm>
                <a:prstGeom prst="line">
                  <a:avLst/>
                </a:prstGeom>
                <a:ln w="28575">
                  <a:solidFill>
                    <a:schemeClr val="accent1">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7" name="Straight Connector 476"/>
                <p:cNvCxnSpPr/>
                <p:nvPr/>
              </p:nvCxnSpPr>
              <p:spPr>
                <a:xfrm>
                  <a:off x="3959947" y="1845556"/>
                  <a:ext cx="0" cy="362710"/>
                </a:xfrm>
                <a:prstGeom prst="line">
                  <a:avLst/>
                </a:prstGeom>
                <a:ln w="28575">
                  <a:solidFill>
                    <a:schemeClr val="accent1">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99" name="Group 498"/>
              <p:cNvGrpSpPr/>
              <p:nvPr/>
            </p:nvGrpSpPr>
            <p:grpSpPr>
              <a:xfrm>
                <a:off x="4374079" y="1847873"/>
                <a:ext cx="441537" cy="1351104"/>
                <a:chOff x="4448503" y="1847873"/>
                <a:chExt cx="441537" cy="1351104"/>
              </a:xfrm>
            </p:grpSpPr>
            <p:pic>
              <p:nvPicPr>
                <p:cNvPr id="457" name="Picture 456" descr="Storage blob.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4537938" y="2816302"/>
                  <a:ext cx="242408" cy="242408"/>
                </a:xfrm>
                <a:prstGeom prst="rect">
                  <a:avLst/>
                </a:prstGeom>
              </p:spPr>
            </p:pic>
            <p:sp>
              <p:nvSpPr>
                <p:cNvPr id="458" name="TextBox 457"/>
                <p:cNvSpPr txBox="1"/>
                <p:nvPr/>
              </p:nvSpPr>
              <p:spPr>
                <a:xfrm>
                  <a:off x="4474290" y="3037190"/>
                  <a:ext cx="415750" cy="161787"/>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srgbClr val="184381"/>
                      </a:solidFill>
                      <a:latin typeface="Segoe UI" panose="020B0502040204020203" pitchFamily="34" charset="0"/>
                      <a:ea typeface="Arial Unicode MS" panose="020B0604020202020204" pitchFamily="34" charset="-128"/>
                      <a:cs typeface="Segoe UI" panose="020B0502040204020203" pitchFamily="34" charset="0"/>
                    </a:rPr>
                    <a:t>Blobs/Files</a:t>
                  </a:r>
                </a:p>
              </p:txBody>
            </p:sp>
            <p:grpSp>
              <p:nvGrpSpPr>
                <p:cNvPr id="463" name="Group 462"/>
                <p:cNvGrpSpPr/>
                <p:nvPr/>
              </p:nvGrpSpPr>
              <p:grpSpPr>
                <a:xfrm>
                  <a:off x="4448503" y="2210662"/>
                  <a:ext cx="415750" cy="378582"/>
                  <a:chOff x="3843308" y="2328517"/>
                  <a:chExt cx="415750" cy="378582"/>
                </a:xfrm>
              </p:grpSpPr>
              <p:sp>
                <p:nvSpPr>
                  <p:cNvPr id="464" name="Rectangle 463"/>
                  <p:cNvSpPr/>
                  <p:nvPr/>
                </p:nvSpPr>
                <p:spPr>
                  <a:xfrm>
                    <a:off x="3903242" y="2385357"/>
                    <a:ext cx="303801" cy="1948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grpSp>
                <p:nvGrpSpPr>
                  <p:cNvPr id="465" name="Group 464"/>
                  <p:cNvGrpSpPr/>
                  <p:nvPr/>
                </p:nvGrpSpPr>
                <p:grpSpPr>
                  <a:xfrm>
                    <a:off x="3843308" y="2328517"/>
                    <a:ext cx="415750" cy="378582"/>
                    <a:chOff x="3843308" y="2328517"/>
                    <a:chExt cx="415750" cy="378582"/>
                  </a:xfrm>
                </p:grpSpPr>
                <p:pic>
                  <p:nvPicPr>
                    <p:cNvPr id="466" name="Picture 46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77859" y="2328517"/>
                      <a:ext cx="378582" cy="378582"/>
                    </a:xfrm>
                    <a:prstGeom prst="rect">
                      <a:avLst/>
                    </a:prstGeom>
                  </p:spPr>
                </p:pic>
                <p:sp>
                  <p:nvSpPr>
                    <p:cNvPr id="467" name="TextBox 466"/>
                    <p:cNvSpPr txBox="1"/>
                    <p:nvPr/>
                  </p:nvSpPr>
                  <p:spPr>
                    <a:xfrm>
                      <a:off x="3843308" y="2524701"/>
                      <a:ext cx="415750" cy="161787"/>
                    </a:xfrm>
                    <a:prstGeom prst="rect">
                      <a:avLst/>
                    </a:prstGeom>
                    <a:noFill/>
                    <a:ln>
                      <a:noFill/>
                    </a:ln>
                  </p:spPr>
                  <p:txBody>
                    <a:bodyPr wrap="none" lIns="0" tIns="27971" rIns="0" bIns="0" rtlCol="0">
                      <a:noAutofit/>
                    </a:bodyPr>
                    <a:lstStyle/>
                    <a:p>
                      <a:pPr algn="ctr" defTabSz="932317" eaLnBrk="0" fontAlgn="base" hangingPunct="0">
                        <a:lnSpc>
                          <a:spcPts val="816"/>
                        </a:lnSpc>
                        <a:spcBef>
                          <a:spcPct val="0"/>
                        </a:spcBef>
                        <a:spcAft>
                          <a:spcPct val="0"/>
                        </a:spcAft>
                      </a:pPr>
                      <a:r>
                        <a:rPr lang="en-US" sz="408"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TYPE X</a:t>
                      </a:r>
                    </a:p>
                  </p:txBody>
                </p:sp>
              </p:grpSp>
            </p:grpSp>
            <p:cxnSp>
              <p:nvCxnSpPr>
                <p:cNvPr id="475" name="Straight Connector 474"/>
                <p:cNvCxnSpPr/>
                <p:nvPr/>
              </p:nvCxnSpPr>
              <p:spPr>
                <a:xfrm flipH="1">
                  <a:off x="4653012" y="2549486"/>
                  <a:ext cx="4480" cy="242890"/>
                </a:xfrm>
                <a:prstGeom prst="line">
                  <a:avLst/>
                </a:prstGeom>
                <a:ln w="28575">
                  <a:solidFill>
                    <a:schemeClr val="accent1">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8" name="Straight Connector 477"/>
                <p:cNvCxnSpPr/>
                <p:nvPr/>
              </p:nvCxnSpPr>
              <p:spPr>
                <a:xfrm>
                  <a:off x="4644672" y="1847873"/>
                  <a:ext cx="0" cy="360393"/>
                </a:xfrm>
                <a:prstGeom prst="line">
                  <a:avLst/>
                </a:prstGeom>
                <a:ln w="28575">
                  <a:solidFill>
                    <a:schemeClr val="accent1">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90" name="Group 489"/>
              <p:cNvGrpSpPr/>
              <p:nvPr/>
            </p:nvGrpSpPr>
            <p:grpSpPr>
              <a:xfrm flipH="1">
                <a:off x="5654493" y="1987456"/>
                <a:ext cx="172778" cy="361042"/>
                <a:chOff x="4909933" y="1723258"/>
                <a:chExt cx="172778" cy="361042"/>
              </a:xfrm>
            </p:grpSpPr>
            <p:cxnSp>
              <p:nvCxnSpPr>
                <p:cNvPr id="491" name="Straight Connector 490"/>
                <p:cNvCxnSpPr/>
                <p:nvPr/>
              </p:nvCxnSpPr>
              <p:spPr>
                <a:xfrm>
                  <a:off x="4909933" y="1723258"/>
                  <a:ext cx="5316" cy="361042"/>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2" name="Straight Arrow Connector 491"/>
                <p:cNvCxnSpPr/>
                <p:nvPr/>
              </p:nvCxnSpPr>
              <p:spPr>
                <a:xfrm>
                  <a:off x="4909933" y="2078984"/>
                  <a:ext cx="172778" cy="0"/>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6" name="Group 495"/>
              <p:cNvGrpSpPr/>
              <p:nvPr/>
            </p:nvGrpSpPr>
            <p:grpSpPr>
              <a:xfrm>
                <a:off x="4802917" y="1847374"/>
                <a:ext cx="172778" cy="135634"/>
                <a:chOff x="4813600" y="1859143"/>
                <a:chExt cx="172778" cy="135634"/>
              </a:xfrm>
            </p:grpSpPr>
            <p:cxnSp>
              <p:nvCxnSpPr>
                <p:cNvPr id="486" name="Straight Connector 485"/>
                <p:cNvCxnSpPr/>
                <p:nvPr/>
              </p:nvCxnSpPr>
              <p:spPr>
                <a:xfrm>
                  <a:off x="4818968" y="1859143"/>
                  <a:ext cx="0" cy="135634"/>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5" name="Straight Arrow Connector 494"/>
                <p:cNvCxnSpPr/>
                <p:nvPr/>
              </p:nvCxnSpPr>
              <p:spPr>
                <a:xfrm>
                  <a:off x="4813600" y="1977686"/>
                  <a:ext cx="172778" cy="0"/>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01" name="TextBox 500"/>
              <p:cNvSpPr txBox="1"/>
              <p:nvPr/>
            </p:nvSpPr>
            <p:spPr>
              <a:xfrm>
                <a:off x="4993263" y="2065850"/>
                <a:ext cx="613507" cy="15219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QUEUE</a:t>
                </a:r>
              </a:p>
            </p:txBody>
          </p:sp>
        </p:grpSp>
      </p:grpSp>
      <p:grpSp>
        <p:nvGrpSpPr>
          <p:cNvPr id="375" name="Group 374"/>
          <p:cNvGrpSpPr/>
          <p:nvPr/>
        </p:nvGrpSpPr>
        <p:grpSpPr>
          <a:xfrm>
            <a:off x="71659" y="52988"/>
            <a:ext cx="3518840" cy="3317815"/>
            <a:chOff x="67826" y="51075"/>
            <a:chExt cx="3451055" cy="3253902"/>
          </a:xfrm>
        </p:grpSpPr>
        <p:grpSp>
          <p:nvGrpSpPr>
            <p:cNvPr id="88" name="Group 87"/>
            <p:cNvGrpSpPr/>
            <p:nvPr/>
          </p:nvGrpSpPr>
          <p:grpSpPr>
            <a:xfrm>
              <a:off x="67826" y="51075"/>
              <a:ext cx="2057209" cy="421129"/>
              <a:chOff x="67826" y="51075"/>
              <a:chExt cx="2057209" cy="421129"/>
            </a:xfrm>
          </p:grpSpPr>
          <p:sp>
            <p:nvSpPr>
              <p:cNvPr id="2" name="TextBox 1"/>
              <p:cNvSpPr txBox="1"/>
              <p:nvPr/>
            </p:nvSpPr>
            <p:spPr>
              <a:xfrm>
                <a:off x="484864" y="92363"/>
                <a:ext cx="1640171" cy="343582"/>
              </a:xfrm>
              <a:prstGeom prst="rect">
                <a:avLst/>
              </a:prstGeom>
              <a:noFill/>
            </p:spPr>
            <p:txBody>
              <a:bodyPr wrap="none" rtlCol="0">
                <a:spAutoFit/>
              </a:bodyPr>
              <a:lstStyle/>
              <a:p>
                <a:pPr defTabSz="932317" eaLnBrk="0" fontAlgn="base" hangingPunct="0">
                  <a:spcBef>
                    <a:spcPct val="0"/>
                  </a:spcBef>
                  <a:spcAft>
                    <a:spcPct val="0"/>
                  </a:spcAft>
                </a:pPr>
                <a:r>
                  <a:rPr lang="en-US" sz="1632" dirty="0">
                    <a:solidFill>
                      <a:prstClr val="white">
                        <a:lumMod val="85000"/>
                      </a:prstClr>
                    </a:solidFill>
                    <a:latin typeface="Segoe UI Light" panose="020B0502040204020203" pitchFamily="34" charset="0"/>
                    <a:ea typeface="Arial Unicode MS" panose="020B0604020202020204" pitchFamily="34" charset="-128"/>
                    <a:cs typeface="Segoe UI Light" panose="020B0502040204020203" pitchFamily="34" charset="0"/>
                  </a:rPr>
                  <a:t>Virtual Machines</a:t>
                </a:r>
              </a:p>
            </p:txBody>
          </p:sp>
          <p:pic>
            <p:nvPicPr>
              <p:cNvPr id="3" name="Picture 2"/>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67826" y="51075"/>
                <a:ext cx="421129" cy="421129"/>
              </a:xfrm>
              <a:prstGeom prst="rect">
                <a:avLst/>
              </a:prstGeom>
            </p:spPr>
          </p:pic>
        </p:grpSp>
        <p:sp>
          <p:nvSpPr>
            <p:cNvPr id="76" name="Round Same Side Corner Rectangle 75"/>
            <p:cNvSpPr/>
            <p:nvPr/>
          </p:nvSpPr>
          <p:spPr>
            <a:xfrm rot="16200000">
              <a:off x="2294214" y="1970288"/>
              <a:ext cx="1911524" cy="460053"/>
            </a:xfrm>
            <a:prstGeom prst="round2SameRect">
              <a:avLst/>
            </a:prstGeom>
            <a:solidFill>
              <a:srgbClr val="00ADEE"/>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grpSp>
          <p:nvGrpSpPr>
            <p:cNvPr id="7" name="Group 6"/>
            <p:cNvGrpSpPr/>
            <p:nvPr/>
          </p:nvGrpSpPr>
          <p:grpSpPr>
            <a:xfrm>
              <a:off x="836347" y="1766950"/>
              <a:ext cx="479993" cy="365760"/>
              <a:chOff x="674117" y="1766950"/>
              <a:chExt cx="479993" cy="365760"/>
            </a:xfrm>
          </p:grpSpPr>
          <p:sp>
            <p:nvSpPr>
              <p:cNvPr id="361" name="Rounded Rectangle 360"/>
              <p:cNvSpPr/>
              <p:nvPr/>
            </p:nvSpPr>
            <p:spPr>
              <a:xfrm>
                <a:off x="674117" y="1766950"/>
                <a:ext cx="479993" cy="365760"/>
              </a:xfrm>
              <a:prstGeom prst="roundRect">
                <a:avLst>
                  <a:gd name="adj" fmla="val 4266"/>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362" name="Picture 361"/>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768724" y="1799347"/>
                <a:ext cx="306285" cy="306285"/>
              </a:xfrm>
              <a:prstGeom prst="rect">
                <a:avLst/>
              </a:prstGeom>
              <a:ln>
                <a:noFill/>
              </a:ln>
            </p:spPr>
          </p:pic>
        </p:grpSp>
        <p:grpSp>
          <p:nvGrpSpPr>
            <p:cNvPr id="13" name="Group 12"/>
            <p:cNvGrpSpPr/>
            <p:nvPr/>
          </p:nvGrpSpPr>
          <p:grpSpPr>
            <a:xfrm>
              <a:off x="1499034" y="1766759"/>
              <a:ext cx="479993" cy="365760"/>
              <a:chOff x="1240942" y="1766759"/>
              <a:chExt cx="479993" cy="365760"/>
            </a:xfrm>
          </p:grpSpPr>
          <p:sp>
            <p:nvSpPr>
              <p:cNvPr id="68" name="Rounded Rectangle 67"/>
              <p:cNvSpPr/>
              <p:nvPr/>
            </p:nvSpPr>
            <p:spPr>
              <a:xfrm>
                <a:off x="1240942" y="1766759"/>
                <a:ext cx="479993" cy="365760"/>
              </a:xfrm>
              <a:prstGeom prst="roundRect">
                <a:avLst>
                  <a:gd name="adj" fmla="val 4266"/>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352" name="Picture 351"/>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1340650" y="1799347"/>
                <a:ext cx="306285" cy="306285"/>
              </a:xfrm>
              <a:prstGeom prst="rect">
                <a:avLst/>
              </a:prstGeom>
              <a:ln>
                <a:noFill/>
              </a:ln>
            </p:spPr>
          </p:pic>
        </p:grpSp>
        <p:grpSp>
          <p:nvGrpSpPr>
            <p:cNvPr id="22" name="Group 21"/>
            <p:cNvGrpSpPr/>
            <p:nvPr/>
          </p:nvGrpSpPr>
          <p:grpSpPr>
            <a:xfrm>
              <a:off x="2169358" y="1760470"/>
              <a:ext cx="479993" cy="365760"/>
              <a:chOff x="1808030" y="1760470"/>
              <a:chExt cx="479993" cy="365760"/>
            </a:xfrm>
          </p:grpSpPr>
          <p:sp>
            <p:nvSpPr>
              <p:cNvPr id="382" name="Rounded Rectangle 381"/>
              <p:cNvSpPr/>
              <p:nvPr/>
            </p:nvSpPr>
            <p:spPr>
              <a:xfrm>
                <a:off x="1808030" y="1760470"/>
                <a:ext cx="479993" cy="365760"/>
              </a:xfrm>
              <a:prstGeom prst="roundRect">
                <a:avLst>
                  <a:gd name="adj" fmla="val 4266"/>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353" name="Picture 352"/>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1897581" y="1799347"/>
                <a:ext cx="306285" cy="306285"/>
              </a:xfrm>
              <a:prstGeom prst="rect">
                <a:avLst/>
              </a:prstGeom>
              <a:ln>
                <a:noFill/>
              </a:ln>
            </p:spPr>
          </p:pic>
        </p:grpSp>
        <p:sp>
          <p:nvSpPr>
            <p:cNvPr id="369" name="TextBox 368"/>
            <p:cNvSpPr txBox="1"/>
            <p:nvPr/>
          </p:nvSpPr>
          <p:spPr>
            <a:xfrm>
              <a:off x="822738" y="1564991"/>
              <a:ext cx="1057222" cy="161787"/>
            </a:xfrm>
            <a:prstGeom prst="rect">
              <a:avLst/>
            </a:prstGeom>
            <a:noFill/>
            <a:ln w="19050">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VIRTUAL MACHINES</a:t>
              </a:r>
            </a:p>
          </p:txBody>
        </p:sp>
        <p:sp>
          <p:nvSpPr>
            <p:cNvPr id="370" name="TextBox 369"/>
            <p:cNvSpPr txBox="1"/>
            <p:nvPr/>
          </p:nvSpPr>
          <p:spPr>
            <a:xfrm>
              <a:off x="620687" y="3152784"/>
              <a:ext cx="613507" cy="15219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STORAGE BLOBS / FILES (Virtual Disks)</a:t>
              </a:r>
            </a:p>
          </p:txBody>
        </p:sp>
        <p:sp>
          <p:nvSpPr>
            <p:cNvPr id="372" name="Rounded Rectangle 371"/>
            <p:cNvSpPr/>
            <p:nvPr/>
          </p:nvSpPr>
          <p:spPr>
            <a:xfrm>
              <a:off x="619073" y="2733785"/>
              <a:ext cx="2187867" cy="431750"/>
            </a:xfrm>
            <a:prstGeom prst="roundRect">
              <a:avLst>
                <a:gd name="adj" fmla="val 4266"/>
              </a:avLst>
            </a:prstGeom>
            <a:solidFill>
              <a:srgbClr val="00ADEE"/>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grpSp>
          <p:nvGrpSpPr>
            <p:cNvPr id="75" name="Group 74"/>
            <p:cNvGrpSpPr/>
            <p:nvPr/>
          </p:nvGrpSpPr>
          <p:grpSpPr>
            <a:xfrm>
              <a:off x="3083377" y="2676784"/>
              <a:ext cx="435504" cy="389944"/>
              <a:chOff x="2532113" y="2391232"/>
              <a:chExt cx="435504" cy="389944"/>
            </a:xfrm>
          </p:grpSpPr>
          <p:pic>
            <p:nvPicPr>
              <p:cNvPr id="245" name="Picture 244" descr="OS imag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2532113" y="2423426"/>
                <a:ext cx="357750" cy="357750"/>
              </a:xfrm>
              <a:prstGeom prst="rect">
                <a:avLst/>
              </a:prstGeom>
            </p:spPr>
          </p:pic>
          <p:sp>
            <p:nvSpPr>
              <p:cNvPr id="346" name="TextBox 345"/>
              <p:cNvSpPr txBox="1"/>
              <p:nvPr/>
            </p:nvSpPr>
            <p:spPr>
              <a:xfrm>
                <a:off x="2551867" y="2391232"/>
                <a:ext cx="415750" cy="161787"/>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1020" b="1" dirty="0">
                    <a:solidFill>
                      <a:srgbClr val="184381"/>
                    </a:solidFill>
                    <a:latin typeface="Segoe UI" panose="020B0502040204020203" pitchFamily="34" charset="0"/>
                    <a:ea typeface="Arial Unicode MS" panose="020B0604020202020204" pitchFamily="34" charset="-128"/>
                    <a:cs typeface="Segoe UI" panose="020B0502040204020203" pitchFamily="34" charset="0"/>
                  </a:rPr>
                  <a:t>…</a:t>
                </a:r>
              </a:p>
            </p:txBody>
          </p:sp>
        </p:grpSp>
        <p:grpSp>
          <p:nvGrpSpPr>
            <p:cNvPr id="347" name="Group 346"/>
            <p:cNvGrpSpPr/>
            <p:nvPr/>
          </p:nvGrpSpPr>
          <p:grpSpPr>
            <a:xfrm>
              <a:off x="3080271" y="1507312"/>
              <a:ext cx="435504" cy="389944"/>
              <a:chOff x="2532113" y="2391232"/>
              <a:chExt cx="435504" cy="389944"/>
            </a:xfrm>
          </p:grpSpPr>
          <p:pic>
            <p:nvPicPr>
              <p:cNvPr id="348" name="Picture 347" descr="OS imag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2532113" y="2423426"/>
                <a:ext cx="357750" cy="357750"/>
              </a:xfrm>
              <a:prstGeom prst="rect">
                <a:avLst/>
              </a:prstGeom>
            </p:spPr>
          </p:pic>
          <p:sp>
            <p:nvSpPr>
              <p:cNvPr id="349" name="TextBox 348"/>
              <p:cNvSpPr txBox="1"/>
              <p:nvPr/>
            </p:nvSpPr>
            <p:spPr>
              <a:xfrm>
                <a:off x="2551867" y="2391232"/>
                <a:ext cx="415750" cy="161787"/>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srgbClr val="184381"/>
                    </a:solidFill>
                    <a:latin typeface="Segoe UI" panose="020B0502040204020203" pitchFamily="34" charset="0"/>
                    <a:ea typeface="Arial Unicode MS" panose="020B0604020202020204" pitchFamily="34" charset="-128"/>
                    <a:cs typeface="Segoe UI" panose="020B0502040204020203" pitchFamily="34" charset="0"/>
                  </a:rPr>
                  <a:t>Windows</a:t>
                </a:r>
              </a:p>
            </p:txBody>
          </p:sp>
        </p:grpSp>
        <p:grpSp>
          <p:nvGrpSpPr>
            <p:cNvPr id="350" name="Group 349"/>
            <p:cNvGrpSpPr/>
            <p:nvPr/>
          </p:nvGrpSpPr>
          <p:grpSpPr>
            <a:xfrm>
              <a:off x="3077169" y="1892978"/>
              <a:ext cx="435504" cy="389944"/>
              <a:chOff x="2532113" y="2391232"/>
              <a:chExt cx="435504" cy="389944"/>
            </a:xfrm>
          </p:grpSpPr>
          <p:pic>
            <p:nvPicPr>
              <p:cNvPr id="351" name="Picture 350" descr="OS imag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2532113" y="2423426"/>
                <a:ext cx="357750" cy="357750"/>
              </a:xfrm>
              <a:prstGeom prst="rect">
                <a:avLst/>
              </a:prstGeom>
            </p:spPr>
          </p:pic>
          <p:sp>
            <p:nvSpPr>
              <p:cNvPr id="371" name="TextBox 370"/>
              <p:cNvSpPr txBox="1"/>
              <p:nvPr/>
            </p:nvSpPr>
            <p:spPr>
              <a:xfrm>
                <a:off x="2551867" y="2391232"/>
                <a:ext cx="415750" cy="161787"/>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srgbClr val="184381"/>
                    </a:solidFill>
                    <a:latin typeface="Segoe UI" panose="020B0502040204020203" pitchFamily="34" charset="0"/>
                    <a:ea typeface="Arial Unicode MS" panose="020B0604020202020204" pitchFamily="34" charset="-128"/>
                    <a:cs typeface="Segoe UI" panose="020B0502040204020203" pitchFamily="34" charset="0"/>
                  </a:rPr>
                  <a:t>Linux</a:t>
                </a:r>
              </a:p>
            </p:txBody>
          </p:sp>
        </p:grpSp>
        <p:grpSp>
          <p:nvGrpSpPr>
            <p:cNvPr id="373" name="Group 372"/>
            <p:cNvGrpSpPr/>
            <p:nvPr/>
          </p:nvGrpSpPr>
          <p:grpSpPr>
            <a:xfrm>
              <a:off x="3080542" y="2285128"/>
              <a:ext cx="435504" cy="389944"/>
              <a:chOff x="2532113" y="2391232"/>
              <a:chExt cx="435504" cy="389944"/>
            </a:xfrm>
          </p:grpSpPr>
          <p:pic>
            <p:nvPicPr>
              <p:cNvPr id="374" name="Picture 373" descr="OS imag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2532113" y="2423426"/>
                <a:ext cx="357750" cy="357750"/>
              </a:xfrm>
              <a:prstGeom prst="rect">
                <a:avLst/>
              </a:prstGeom>
            </p:spPr>
          </p:pic>
          <p:sp>
            <p:nvSpPr>
              <p:cNvPr id="378" name="TextBox 377"/>
              <p:cNvSpPr txBox="1"/>
              <p:nvPr/>
            </p:nvSpPr>
            <p:spPr>
              <a:xfrm>
                <a:off x="2551867" y="2391232"/>
                <a:ext cx="415750" cy="161787"/>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srgbClr val="184381"/>
                    </a:solidFill>
                    <a:latin typeface="Segoe UI" panose="020B0502040204020203" pitchFamily="34" charset="0"/>
                    <a:ea typeface="Arial Unicode MS" panose="020B0604020202020204" pitchFamily="34" charset="-128"/>
                    <a:cs typeface="Segoe UI" panose="020B0502040204020203" pitchFamily="34" charset="0"/>
                  </a:rPr>
                  <a:t>SQL</a:t>
                </a:r>
              </a:p>
            </p:txBody>
          </p:sp>
        </p:grpSp>
        <p:sp>
          <p:nvSpPr>
            <p:cNvPr id="380" name="TextBox 379"/>
            <p:cNvSpPr txBox="1"/>
            <p:nvPr/>
          </p:nvSpPr>
          <p:spPr>
            <a:xfrm>
              <a:off x="3045081" y="1290367"/>
              <a:ext cx="415750" cy="161787"/>
            </a:xfrm>
            <a:prstGeom prst="rect">
              <a:avLst/>
            </a:prstGeom>
            <a:noFill/>
            <a:ln>
              <a:noFill/>
            </a:ln>
          </p:spPr>
          <p:txBody>
            <a:bodyPr wrap="none" lIns="0" tIns="27971" rIns="0" bIns="0" rtlCol="0">
              <a:noAutofit/>
            </a:bodyPr>
            <a:lstStyle/>
            <a:p>
              <a:pPr algn="ctr" defTabSz="932317" eaLnBrk="0" fontAlgn="base" hangingPunct="0">
                <a:lnSpc>
                  <a:spcPts val="816"/>
                </a:lnSpc>
                <a:spcBef>
                  <a:spcPct val="0"/>
                </a:spcBef>
                <a:spcAft>
                  <a:spcPct val="0"/>
                </a:spcAft>
              </a:pPr>
              <a:r>
                <a:rPr lang="en-US" sz="612" b="1" dirty="0">
                  <a:solidFill>
                    <a:prstClr val="black"/>
                  </a:solidFill>
                  <a:latin typeface="Segoe UI" panose="020B0502040204020203" pitchFamily="34" charset="0"/>
                  <a:ea typeface="Arial Unicode MS" panose="020B0604020202020204" pitchFamily="34" charset="-128"/>
                  <a:cs typeface="Segoe UI" panose="020B0502040204020203" pitchFamily="34" charset="0"/>
                </a:rPr>
                <a:t>Gallery</a:t>
              </a:r>
            </a:p>
          </p:txBody>
        </p:sp>
        <p:grpSp>
          <p:nvGrpSpPr>
            <p:cNvPr id="159" name="Group 158"/>
            <p:cNvGrpSpPr/>
            <p:nvPr/>
          </p:nvGrpSpPr>
          <p:grpSpPr>
            <a:xfrm>
              <a:off x="843238" y="1282217"/>
              <a:ext cx="1825366" cy="239279"/>
              <a:chOff x="681008" y="1282217"/>
              <a:chExt cx="1587485" cy="239279"/>
            </a:xfrm>
            <a:solidFill>
              <a:srgbClr val="00ADEE"/>
            </a:solidFill>
          </p:grpSpPr>
          <p:sp>
            <p:nvSpPr>
              <p:cNvPr id="78" name="Trapezoid 77"/>
              <p:cNvSpPr/>
              <p:nvPr/>
            </p:nvSpPr>
            <p:spPr>
              <a:xfrm>
                <a:off x="681008" y="1282217"/>
                <a:ext cx="1587485" cy="239279"/>
              </a:xfrm>
              <a:prstGeom prst="trapezoid">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69" name="Picture 68" descr="Load Balancer white.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5409" y="1313052"/>
                <a:ext cx="163744" cy="163744"/>
              </a:xfrm>
              <a:prstGeom prst="rect">
                <a:avLst/>
              </a:prstGeom>
              <a:grpFill/>
            </p:spPr>
          </p:pic>
          <p:sp>
            <p:nvSpPr>
              <p:cNvPr id="392" name="TextBox 391"/>
              <p:cNvSpPr txBox="1"/>
              <p:nvPr/>
            </p:nvSpPr>
            <p:spPr>
              <a:xfrm>
                <a:off x="1310636" y="1308916"/>
                <a:ext cx="415750" cy="161787"/>
              </a:xfrm>
              <a:prstGeom prst="rect">
                <a:avLst/>
              </a:prstGeom>
              <a:grpFill/>
              <a:ln>
                <a:noFill/>
              </a:ln>
            </p:spPr>
            <p:txBody>
              <a:bodyPr wrap="none" lIns="0" tIns="27971" rIns="0" bIns="0" rtlCol="0">
                <a:noAutofit/>
              </a:bodyPr>
              <a:lstStyle/>
              <a:p>
                <a:pPr algn="ctr" defTabSz="932317" eaLnBrk="0" fontAlgn="base" hangingPunct="0">
                  <a:lnSpc>
                    <a:spcPts val="816"/>
                  </a:lnSpc>
                  <a:spcBef>
                    <a:spcPct val="0"/>
                  </a:spcBef>
                  <a:spcAft>
                    <a:spcPct val="0"/>
                  </a:spcAft>
                </a:pPr>
                <a:r>
                  <a:rPr lang="en-US" sz="612"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Load Balancer</a:t>
                </a:r>
              </a:p>
            </p:txBody>
          </p:sp>
        </p:grpSp>
        <p:pic>
          <p:nvPicPr>
            <p:cNvPr id="394" name="Picture 393" descr="VHD.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2252527" y="2769461"/>
              <a:ext cx="336787" cy="336787"/>
            </a:xfrm>
            <a:prstGeom prst="rect">
              <a:avLst/>
            </a:prstGeom>
          </p:spPr>
        </p:pic>
        <p:pic>
          <p:nvPicPr>
            <p:cNvPr id="396" name="Picture 395" descr="VHD.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644421" y="2770166"/>
              <a:ext cx="336787" cy="336787"/>
            </a:xfrm>
            <a:prstGeom prst="rect">
              <a:avLst/>
            </a:prstGeom>
          </p:spPr>
        </p:pic>
        <p:pic>
          <p:nvPicPr>
            <p:cNvPr id="397" name="Picture 396" descr="VHD data disk.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906991" y="2770166"/>
              <a:ext cx="364226" cy="364226"/>
            </a:xfrm>
            <a:prstGeom prst="rect">
              <a:avLst/>
            </a:prstGeom>
          </p:spPr>
        </p:pic>
        <p:pic>
          <p:nvPicPr>
            <p:cNvPr id="398" name="Picture 397" descr="VHD data disk.png"/>
            <p:cNvPicPr>
              <a:picLocks noChangeAspect="1"/>
            </p:cNvPicPr>
            <p:nvPr/>
          </p:nvPicPr>
          <p:blipFill>
            <a:blip r:embed="rId18" cstate="print">
              <a:duotone>
                <a:prstClr val="black"/>
                <a:schemeClr val="accent2">
                  <a:tint val="45000"/>
                  <a:satMod val="400000"/>
                </a:schemeClr>
              </a:duotone>
              <a:extLst>
                <a:ext uri="{BEBA8EAE-BF5A-486C-A8C5-ECC9F3942E4B}">
                  <a14:imgProps xmlns:a14="http://schemas.microsoft.com/office/drawing/2010/main">
                    <a14:imgLayer r:embed="rId19">
                      <a14:imgEffect>
                        <a14:saturation sat="33000"/>
                      </a14:imgEffect>
                    </a14:imgLayer>
                  </a14:imgProps>
                </a:ext>
                <a:ext uri="{28A0092B-C50C-407E-A947-70E740481C1C}">
                  <a14:useLocalDpi xmlns:a14="http://schemas.microsoft.com/office/drawing/2010/main" val="0"/>
                </a:ext>
              </a:extLst>
            </a:blip>
            <a:stretch>
              <a:fillRect/>
            </a:stretch>
          </p:blipFill>
          <p:spPr>
            <a:xfrm>
              <a:off x="1309657" y="2770872"/>
              <a:ext cx="364226" cy="364226"/>
            </a:xfrm>
            <a:prstGeom prst="rect">
              <a:avLst/>
            </a:prstGeom>
          </p:spPr>
        </p:pic>
        <p:pic>
          <p:nvPicPr>
            <p:cNvPr id="399" name="Picture 398" descr="VHD.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1758055" y="2770167"/>
              <a:ext cx="336787" cy="336787"/>
            </a:xfrm>
            <a:prstGeom prst="rect">
              <a:avLst/>
            </a:prstGeom>
          </p:spPr>
        </p:pic>
        <p:sp>
          <p:nvSpPr>
            <p:cNvPr id="82" name="Rounded Rectangle 81"/>
            <p:cNvSpPr/>
            <p:nvPr/>
          </p:nvSpPr>
          <p:spPr>
            <a:xfrm>
              <a:off x="740080" y="1717864"/>
              <a:ext cx="2064236" cy="485775"/>
            </a:xfrm>
            <a:prstGeom prst="roundRect">
              <a:avLst/>
            </a:prstGeom>
            <a:noFill/>
            <a:ln w="19050" cmpd="sng">
              <a:solidFill>
                <a:schemeClr val="bg1">
                  <a:lumMod val="8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ln>
                  <a:solidFill>
                    <a:prstClr val="white">
                      <a:lumMod val="95000"/>
                    </a:prstClr>
                  </a:solidFill>
                </a:ln>
                <a:noFill/>
              </a:endParaRPr>
            </a:p>
          </p:txBody>
        </p:sp>
        <p:sp>
          <p:nvSpPr>
            <p:cNvPr id="418" name="Up Arrow 417"/>
            <p:cNvSpPr/>
            <p:nvPr/>
          </p:nvSpPr>
          <p:spPr>
            <a:xfrm rot="16200000">
              <a:off x="2878562" y="2795794"/>
              <a:ext cx="155536" cy="194442"/>
            </a:xfrm>
            <a:prstGeom prst="upArrow">
              <a:avLst>
                <a:gd name="adj1" fmla="val 50000"/>
                <a:gd name="adj2" fmla="val 69727"/>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dirty="0">
                <a:solidFill>
                  <a:prstClr val="white"/>
                </a:solidFill>
              </a:endParaRPr>
            </a:p>
          </p:txBody>
        </p:sp>
        <p:cxnSp>
          <p:nvCxnSpPr>
            <p:cNvPr id="86" name="Elbow Connector 85"/>
            <p:cNvCxnSpPr>
              <a:stCxn id="419" idx="2"/>
              <a:endCxn id="82" idx="1"/>
            </p:cNvCxnSpPr>
            <p:nvPr/>
          </p:nvCxnSpPr>
          <p:spPr>
            <a:xfrm rot="16200000" flipH="1">
              <a:off x="275736" y="1496407"/>
              <a:ext cx="823913" cy="104775"/>
            </a:xfrm>
            <a:prstGeom prst="bentConnector2">
              <a:avLst/>
            </a:prstGeom>
            <a:noFill/>
            <a:ln w="19050" cmpd="sng">
              <a:solidFill>
                <a:schemeClr val="bg1">
                  <a:lumMod val="85000"/>
                </a:schemeClr>
              </a:solidFill>
              <a:prstDash val="sysDash"/>
            </a:ln>
          </p:spPr>
          <p:style>
            <a:lnRef idx="1">
              <a:schemeClr val="accent1"/>
            </a:lnRef>
            <a:fillRef idx="3">
              <a:schemeClr val="accent1"/>
            </a:fillRef>
            <a:effectRef idx="2">
              <a:schemeClr val="accent1"/>
            </a:effectRef>
            <a:fontRef idx="minor">
              <a:schemeClr val="lt1"/>
            </a:fontRef>
          </p:style>
        </p:cxnSp>
        <p:grpSp>
          <p:nvGrpSpPr>
            <p:cNvPr id="181" name="Group 180"/>
            <p:cNvGrpSpPr/>
            <p:nvPr/>
          </p:nvGrpSpPr>
          <p:grpSpPr>
            <a:xfrm>
              <a:off x="1315840" y="588323"/>
              <a:ext cx="1190790" cy="626496"/>
              <a:chOff x="888059" y="590095"/>
              <a:chExt cx="1190790" cy="626496"/>
            </a:xfrm>
          </p:grpSpPr>
          <p:pic>
            <p:nvPicPr>
              <p:cNvPr id="71" name="Picture 70" descr="Tablet.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373514" y="590095"/>
                <a:ext cx="374549" cy="374549"/>
              </a:xfrm>
              <a:prstGeom prst="rect">
                <a:avLst/>
              </a:prstGeom>
            </p:spPr>
          </p:pic>
          <p:pic>
            <p:nvPicPr>
              <p:cNvPr id="73" name="Picture 72" descr="Phone.png"/>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754021" y="683724"/>
                <a:ext cx="324828" cy="324828"/>
              </a:xfrm>
              <a:prstGeom prst="rect">
                <a:avLst/>
              </a:prstGeom>
            </p:spPr>
          </p:pic>
          <p:sp>
            <p:nvSpPr>
              <p:cNvPr id="422" name="Up Arrow 421"/>
              <p:cNvSpPr/>
              <p:nvPr/>
            </p:nvSpPr>
            <p:spPr>
              <a:xfrm rot="10800000">
                <a:off x="1849065" y="1022149"/>
                <a:ext cx="85040" cy="194442"/>
              </a:xfrm>
              <a:prstGeom prst="upArrow">
                <a:avLst>
                  <a:gd name="adj1" fmla="val 45179"/>
                  <a:gd name="adj2" fmla="val 56115"/>
                </a:avLst>
              </a:prstGeom>
              <a:solidFill>
                <a:srgbClr val="399C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dirty="0">
                  <a:solidFill>
                    <a:prstClr val="white"/>
                  </a:solidFill>
                </a:endParaRPr>
              </a:p>
            </p:txBody>
          </p:sp>
          <p:sp>
            <p:nvSpPr>
              <p:cNvPr id="423" name="Up Arrow 422"/>
              <p:cNvSpPr/>
              <p:nvPr/>
            </p:nvSpPr>
            <p:spPr>
              <a:xfrm rot="10800000">
                <a:off x="1518865" y="923724"/>
                <a:ext cx="85040" cy="194442"/>
              </a:xfrm>
              <a:prstGeom prst="upArrow">
                <a:avLst>
                  <a:gd name="adj1" fmla="val 45179"/>
                  <a:gd name="adj2" fmla="val 56115"/>
                </a:avLst>
              </a:prstGeom>
              <a:solidFill>
                <a:srgbClr val="399C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dirty="0">
                  <a:solidFill>
                    <a:prstClr val="white"/>
                  </a:solidFill>
                </a:endParaRPr>
              </a:p>
            </p:txBody>
          </p:sp>
          <p:sp>
            <p:nvSpPr>
              <p:cNvPr id="424" name="Up Arrow 423"/>
              <p:cNvSpPr/>
              <p:nvPr/>
            </p:nvSpPr>
            <p:spPr>
              <a:xfrm rot="10800000">
                <a:off x="1090240" y="1028500"/>
                <a:ext cx="85040" cy="153166"/>
              </a:xfrm>
              <a:prstGeom prst="upArrow">
                <a:avLst>
                  <a:gd name="adj1" fmla="val 45179"/>
                  <a:gd name="adj2" fmla="val 56115"/>
                </a:avLst>
              </a:prstGeom>
              <a:solidFill>
                <a:srgbClr val="399C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dirty="0">
                  <a:solidFill>
                    <a:prstClr val="white"/>
                  </a:solidFill>
                </a:endParaRPr>
              </a:p>
            </p:txBody>
          </p:sp>
          <p:pic>
            <p:nvPicPr>
              <p:cNvPr id="79" name="Picture 78" descr="Laptop computer.png"/>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888059" y="624132"/>
                <a:ext cx="486776" cy="486776"/>
              </a:xfrm>
              <a:prstGeom prst="rect">
                <a:avLst/>
              </a:prstGeom>
            </p:spPr>
          </p:pic>
        </p:grpSp>
        <p:pic>
          <p:nvPicPr>
            <p:cNvPr id="425" name="Picture 424"/>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467711" y="1928740"/>
              <a:ext cx="229949" cy="229949"/>
            </a:xfrm>
            <a:prstGeom prst="rect">
              <a:avLst/>
            </a:prstGeom>
          </p:spPr>
        </p:pic>
        <p:grpSp>
          <p:nvGrpSpPr>
            <p:cNvPr id="157" name="Group 156"/>
            <p:cNvGrpSpPr/>
            <p:nvPr/>
          </p:nvGrpSpPr>
          <p:grpSpPr>
            <a:xfrm>
              <a:off x="409880" y="606614"/>
              <a:ext cx="450850" cy="530225"/>
              <a:chOff x="123825" y="882839"/>
              <a:chExt cx="450850" cy="530225"/>
            </a:xfrm>
          </p:grpSpPr>
          <p:sp>
            <p:nvSpPr>
              <p:cNvPr id="419" name="Rounded Rectangle 418"/>
              <p:cNvSpPr/>
              <p:nvPr/>
            </p:nvSpPr>
            <p:spPr>
              <a:xfrm>
                <a:off x="123825" y="882839"/>
                <a:ext cx="450850" cy="530225"/>
              </a:xfrm>
              <a:prstGeom prst="roundRect">
                <a:avLst/>
              </a:prstGeom>
              <a:noFill/>
              <a:ln w="19050" cmpd="sng">
                <a:solidFill>
                  <a:schemeClr val="bg1">
                    <a:lumMod val="8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ln>
                    <a:solidFill>
                      <a:prstClr val="white">
                        <a:lumMod val="95000"/>
                      </a:prstClr>
                    </a:solidFill>
                  </a:ln>
                  <a:noFill/>
                </a:endParaRPr>
              </a:p>
            </p:txBody>
          </p:sp>
          <p:grpSp>
            <p:nvGrpSpPr>
              <p:cNvPr id="80" name="Group 79"/>
              <p:cNvGrpSpPr/>
              <p:nvPr/>
            </p:nvGrpSpPr>
            <p:grpSpPr>
              <a:xfrm>
                <a:off x="208149" y="934260"/>
                <a:ext cx="271392" cy="434148"/>
                <a:chOff x="5138148" y="753550"/>
                <a:chExt cx="1213770" cy="1941673"/>
              </a:xfrm>
            </p:grpSpPr>
            <p:sp>
              <p:nvSpPr>
                <p:cNvPr id="390" name="Freeform 389"/>
                <p:cNvSpPr/>
                <p:nvPr/>
              </p:nvSpPr>
              <p:spPr>
                <a:xfrm>
                  <a:off x="5138148" y="753550"/>
                  <a:ext cx="624998" cy="1938086"/>
                </a:xfrm>
                <a:custGeom>
                  <a:avLst/>
                  <a:gdLst>
                    <a:gd name="connsiteX0" fmla="*/ 362807 w 624998"/>
                    <a:gd name="connsiteY0" fmla="*/ 1331528 h 1938086"/>
                    <a:gd name="connsiteX1" fmla="*/ 362807 w 624998"/>
                    <a:gd name="connsiteY1" fmla="*/ 1472929 h 1938086"/>
                    <a:gd name="connsiteX2" fmla="*/ 534023 w 624998"/>
                    <a:gd name="connsiteY2" fmla="*/ 1472929 h 1938086"/>
                    <a:gd name="connsiteX3" fmla="*/ 534023 w 624998"/>
                    <a:gd name="connsiteY3" fmla="*/ 1331528 h 1938086"/>
                    <a:gd name="connsiteX4" fmla="*/ 94981 w 624998"/>
                    <a:gd name="connsiteY4" fmla="*/ 1330118 h 1938086"/>
                    <a:gd name="connsiteX5" fmla="*/ 94981 w 624998"/>
                    <a:gd name="connsiteY5" fmla="*/ 1471519 h 1938086"/>
                    <a:gd name="connsiteX6" fmla="*/ 266197 w 624998"/>
                    <a:gd name="connsiteY6" fmla="*/ 1471519 h 1938086"/>
                    <a:gd name="connsiteX7" fmla="*/ 266197 w 624998"/>
                    <a:gd name="connsiteY7" fmla="*/ 1330118 h 1938086"/>
                    <a:gd name="connsiteX8" fmla="*/ 362807 w 624998"/>
                    <a:gd name="connsiteY8" fmla="*/ 1138207 h 1938086"/>
                    <a:gd name="connsiteX9" fmla="*/ 362807 w 624998"/>
                    <a:gd name="connsiteY9" fmla="*/ 1279608 h 1938086"/>
                    <a:gd name="connsiteX10" fmla="*/ 534023 w 624998"/>
                    <a:gd name="connsiteY10" fmla="*/ 1279608 h 1938086"/>
                    <a:gd name="connsiteX11" fmla="*/ 534023 w 624998"/>
                    <a:gd name="connsiteY11" fmla="*/ 1138207 h 1938086"/>
                    <a:gd name="connsiteX12" fmla="*/ 94981 w 624998"/>
                    <a:gd name="connsiteY12" fmla="*/ 1136794 h 1938086"/>
                    <a:gd name="connsiteX13" fmla="*/ 94981 w 624998"/>
                    <a:gd name="connsiteY13" fmla="*/ 1278195 h 1938086"/>
                    <a:gd name="connsiteX14" fmla="*/ 266197 w 624998"/>
                    <a:gd name="connsiteY14" fmla="*/ 1278195 h 1938086"/>
                    <a:gd name="connsiteX15" fmla="*/ 266197 w 624998"/>
                    <a:gd name="connsiteY15" fmla="*/ 1136794 h 1938086"/>
                    <a:gd name="connsiteX16" fmla="*/ 362807 w 624998"/>
                    <a:gd name="connsiteY16" fmla="*/ 944883 h 1938086"/>
                    <a:gd name="connsiteX17" fmla="*/ 362807 w 624998"/>
                    <a:gd name="connsiteY17" fmla="*/ 1086284 h 1938086"/>
                    <a:gd name="connsiteX18" fmla="*/ 534023 w 624998"/>
                    <a:gd name="connsiteY18" fmla="*/ 1086284 h 1938086"/>
                    <a:gd name="connsiteX19" fmla="*/ 534023 w 624998"/>
                    <a:gd name="connsiteY19" fmla="*/ 944883 h 1938086"/>
                    <a:gd name="connsiteX20" fmla="*/ 94981 w 624998"/>
                    <a:gd name="connsiteY20" fmla="*/ 943470 h 1938086"/>
                    <a:gd name="connsiteX21" fmla="*/ 94981 w 624998"/>
                    <a:gd name="connsiteY21" fmla="*/ 1084871 h 1938086"/>
                    <a:gd name="connsiteX22" fmla="*/ 266197 w 624998"/>
                    <a:gd name="connsiteY22" fmla="*/ 1084871 h 1938086"/>
                    <a:gd name="connsiteX23" fmla="*/ 266197 w 624998"/>
                    <a:gd name="connsiteY23" fmla="*/ 943470 h 1938086"/>
                    <a:gd name="connsiteX24" fmla="*/ 362807 w 624998"/>
                    <a:gd name="connsiteY24" fmla="*/ 751559 h 1938086"/>
                    <a:gd name="connsiteX25" fmla="*/ 362807 w 624998"/>
                    <a:gd name="connsiteY25" fmla="*/ 892960 h 1938086"/>
                    <a:gd name="connsiteX26" fmla="*/ 534023 w 624998"/>
                    <a:gd name="connsiteY26" fmla="*/ 892960 h 1938086"/>
                    <a:gd name="connsiteX27" fmla="*/ 534023 w 624998"/>
                    <a:gd name="connsiteY27" fmla="*/ 751559 h 1938086"/>
                    <a:gd name="connsiteX28" fmla="*/ 94981 w 624998"/>
                    <a:gd name="connsiteY28" fmla="*/ 750146 h 1938086"/>
                    <a:gd name="connsiteX29" fmla="*/ 94981 w 624998"/>
                    <a:gd name="connsiteY29" fmla="*/ 891547 h 1938086"/>
                    <a:gd name="connsiteX30" fmla="*/ 266197 w 624998"/>
                    <a:gd name="connsiteY30" fmla="*/ 891547 h 1938086"/>
                    <a:gd name="connsiteX31" fmla="*/ 266197 w 624998"/>
                    <a:gd name="connsiteY31" fmla="*/ 750146 h 1938086"/>
                    <a:gd name="connsiteX32" fmla="*/ 362807 w 624998"/>
                    <a:gd name="connsiteY32" fmla="*/ 558235 h 1938086"/>
                    <a:gd name="connsiteX33" fmla="*/ 362807 w 624998"/>
                    <a:gd name="connsiteY33" fmla="*/ 699636 h 1938086"/>
                    <a:gd name="connsiteX34" fmla="*/ 534023 w 624998"/>
                    <a:gd name="connsiteY34" fmla="*/ 699636 h 1938086"/>
                    <a:gd name="connsiteX35" fmla="*/ 534023 w 624998"/>
                    <a:gd name="connsiteY35" fmla="*/ 558235 h 1938086"/>
                    <a:gd name="connsiteX36" fmla="*/ 94981 w 624998"/>
                    <a:gd name="connsiteY36" fmla="*/ 556822 h 1938086"/>
                    <a:gd name="connsiteX37" fmla="*/ 94981 w 624998"/>
                    <a:gd name="connsiteY37" fmla="*/ 698223 h 1938086"/>
                    <a:gd name="connsiteX38" fmla="*/ 266197 w 624998"/>
                    <a:gd name="connsiteY38" fmla="*/ 698223 h 1938086"/>
                    <a:gd name="connsiteX39" fmla="*/ 266197 w 624998"/>
                    <a:gd name="connsiteY39" fmla="*/ 556822 h 1938086"/>
                    <a:gd name="connsiteX40" fmla="*/ 362807 w 624998"/>
                    <a:gd name="connsiteY40" fmla="*/ 364911 h 1938086"/>
                    <a:gd name="connsiteX41" fmla="*/ 362807 w 624998"/>
                    <a:gd name="connsiteY41" fmla="*/ 506312 h 1938086"/>
                    <a:gd name="connsiteX42" fmla="*/ 534023 w 624998"/>
                    <a:gd name="connsiteY42" fmla="*/ 506312 h 1938086"/>
                    <a:gd name="connsiteX43" fmla="*/ 534023 w 624998"/>
                    <a:gd name="connsiteY43" fmla="*/ 364911 h 1938086"/>
                    <a:gd name="connsiteX44" fmla="*/ 94981 w 624998"/>
                    <a:gd name="connsiteY44" fmla="*/ 363498 h 1938086"/>
                    <a:gd name="connsiteX45" fmla="*/ 94981 w 624998"/>
                    <a:gd name="connsiteY45" fmla="*/ 504899 h 1938086"/>
                    <a:gd name="connsiteX46" fmla="*/ 266197 w 624998"/>
                    <a:gd name="connsiteY46" fmla="*/ 504899 h 1938086"/>
                    <a:gd name="connsiteX47" fmla="*/ 266197 w 624998"/>
                    <a:gd name="connsiteY47" fmla="*/ 363498 h 1938086"/>
                    <a:gd name="connsiteX48" fmla="*/ 362807 w 624998"/>
                    <a:gd name="connsiteY48" fmla="*/ 171587 h 1938086"/>
                    <a:gd name="connsiteX49" fmla="*/ 362807 w 624998"/>
                    <a:gd name="connsiteY49" fmla="*/ 312988 h 1938086"/>
                    <a:gd name="connsiteX50" fmla="*/ 534023 w 624998"/>
                    <a:gd name="connsiteY50" fmla="*/ 312988 h 1938086"/>
                    <a:gd name="connsiteX51" fmla="*/ 534023 w 624998"/>
                    <a:gd name="connsiteY51" fmla="*/ 171587 h 1938086"/>
                    <a:gd name="connsiteX52" fmla="*/ 94981 w 624998"/>
                    <a:gd name="connsiteY52" fmla="*/ 170174 h 1938086"/>
                    <a:gd name="connsiteX53" fmla="*/ 94981 w 624998"/>
                    <a:gd name="connsiteY53" fmla="*/ 311575 h 1938086"/>
                    <a:gd name="connsiteX54" fmla="*/ 266197 w 624998"/>
                    <a:gd name="connsiteY54" fmla="*/ 311575 h 1938086"/>
                    <a:gd name="connsiteX55" fmla="*/ 266197 w 624998"/>
                    <a:gd name="connsiteY55" fmla="*/ 170174 h 1938086"/>
                    <a:gd name="connsiteX56" fmla="*/ 0 w 624998"/>
                    <a:gd name="connsiteY56" fmla="*/ 0 h 1938086"/>
                    <a:gd name="connsiteX57" fmla="*/ 624998 w 624998"/>
                    <a:gd name="connsiteY57" fmla="*/ 0 h 1938086"/>
                    <a:gd name="connsiteX58" fmla="*/ 624998 w 624998"/>
                    <a:gd name="connsiteY58" fmla="*/ 1938086 h 1938086"/>
                    <a:gd name="connsiteX59" fmla="*/ 0 w 624998"/>
                    <a:gd name="connsiteY59" fmla="*/ 1938086 h 193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24998" h="1938086">
                      <a:moveTo>
                        <a:pt x="362807" y="1331528"/>
                      </a:moveTo>
                      <a:lnTo>
                        <a:pt x="362807" y="1472929"/>
                      </a:lnTo>
                      <a:lnTo>
                        <a:pt x="534023" y="1472929"/>
                      </a:lnTo>
                      <a:lnTo>
                        <a:pt x="534023" y="1331528"/>
                      </a:lnTo>
                      <a:close/>
                      <a:moveTo>
                        <a:pt x="94981" y="1330118"/>
                      </a:moveTo>
                      <a:lnTo>
                        <a:pt x="94981" y="1471519"/>
                      </a:lnTo>
                      <a:lnTo>
                        <a:pt x="266197" y="1471519"/>
                      </a:lnTo>
                      <a:lnTo>
                        <a:pt x="266197" y="1330118"/>
                      </a:lnTo>
                      <a:close/>
                      <a:moveTo>
                        <a:pt x="362807" y="1138207"/>
                      </a:moveTo>
                      <a:lnTo>
                        <a:pt x="362807" y="1279608"/>
                      </a:lnTo>
                      <a:lnTo>
                        <a:pt x="534023" y="1279608"/>
                      </a:lnTo>
                      <a:lnTo>
                        <a:pt x="534023" y="1138207"/>
                      </a:lnTo>
                      <a:close/>
                      <a:moveTo>
                        <a:pt x="94981" y="1136794"/>
                      </a:moveTo>
                      <a:lnTo>
                        <a:pt x="94981" y="1278195"/>
                      </a:lnTo>
                      <a:lnTo>
                        <a:pt x="266197" y="1278195"/>
                      </a:lnTo>
                      <a:lnTo>
                        <a:pt x="266197" y="1136794"/>
                      </a:lnTo>
                      <a:close/>
                      <a:moveTo>
                        <a:pt x="362807" y="944883"/>
                      </a:moveTo>
                      <a:lnTo>
                        <a:pt x="362807" y="1086284"/>
                      </a:lnTo>
                      <a:lnTo>
                        <a:pt x="534023" y="1086284"/>
                      </a:lnTo>
                      <a:lnTo>
                        <a:pt x="534023" y="944883"/>
                      </a:lnTo>
                      <a:close/>
                      <a:moveTo>
                        <a:pt x="94981" y="943470"/>
                      </a:moveTo>
                      <a:lnTo>
                        <a:pt x="94981" y="1084871"/>
                      </a:lnTo>
                      <a:lnTo>
                        <a:pt x="266197" y="1084871"/>
                      </a:lnTo>
                      <a:lnTo>
                        <a:pt x="266197" y="943470"/>
                      </a:lnTo>
                      <a:close/>
                      <a:moveTo>
                        <a:pt x="362807" y="751559"/>
                      </a:moveTo>
                      <a:lnTo>
                        <a:pt x="362807" y="892960"/>
                      </a:lnTo>
                      <a:lnTo>
                        <a:pt x="534023" y="892960"/>
                      </a:lnTo>
                      <a:lnTo>
                        <a:pt x="534023" y="751559"/>
                      </a:lnTo>
                      <a:close/>
                      <a:moveTo>
                        <a:pt x="94981" y="750146"/>
                      </a:moveTo>
                      <a:lnTo>
                        <a:pt x="94981" y="891547"/>
                      </a:lnTo>
                      <a:lnTo>
                        <a:pt x="266197" y="891547"/>
                      </a:lnTo>
                      <a:lnTo>
                        <a:pt x="266197" y="750146"/>
                      </a:lnTo>
                      <a:close/>
                      <a:moveTo>
                        <a:pt x="362807" y="558235"/>
                      </a:moveTo>
                      <a:lnTo>
                        <a:pt x="362807" y="699636"/>
                      </a:lnTo>
                      <a:lnTo>
                        <a:pt x="534023" y="699636"/>
                      </a:lnTo>
                      <a:lnTo>
                        <a:pt x="534023" y="558235"/>
                      </a:lnTo>
                      <a:close/>
                      <a:moveTo>
                        <a:pt x="94981" y="556822"/>
                      </a:moveTo>
                      <a:lnTo>
                        <a:pt x="94981" y="698223"/>
                      </a:lnTo>
                      <a:lnTo>
                        <a:pt x="266197" y="698223"/>
                      </a:lnTo>
                      <a:lnTo>
                        <a:pt x="266197" y="556822"/>
                      </a:lnTo>
                      <a:close/>
                      <a:moveTo>
                        <a:pt x="362807" y="364911"/>
                      </a:moveTo>
                      <a:lnTo>
                        <a:pt x="362807" y="506312"/>
                      </a:lnTo>
                      <a:lnTo>
                        <a:pt x="534023" y="506312"/>
                      </a:lnTo>
                      <a:lnTo>
                        <a:pt x="534023" y="364911"/>
                      </a:lnTo>
                      <a:close/>
                      <a:moveTo>
                        <a:pt x="94981" y="363498"/>
                      </a:moveTo>
                      <a:lnTo>
                        <a:pt x="94981" y="504899"/>
                      </a:lnTo>
                      <a:lnTo>
                        <a:pt x="266197" y="504899"/>
                      </a:lnTo>
                      <a:lnTo>
                        <a:pt x="266197" y="363498"/>
                      </a:lnTo>
                      <a:close/>
                      <a:moveTo>
                        <a:pt x="362807" y="171587"/>
                      </a:moveTo>
                      <a:lnTo>
                        <a:pt x="362807" y="312988"/>
                      </a:lnTo>
                      <a:lnTo>
                        <a:pt x="534023" y="312988"/>
                      </a:lnTo>
                      <a:lnTo>
                        <a:pt x="534023" y="171587"/>
                      </a:lnTo>
                      <a:close/>
                      <a:moveTo>
                        <a:pt x="94981" y="170174"/>
                      </a:moveTo>
                      <a:lnTo>
                        <a:pt x="94981" y="311575"/>
                      </a:lnTo>
                      <a:lnTo>
                        <a:pt x="266197" y="311575"/>
                      </a:lnTo>
                      <a:lnTo>
                        <a:pt x="266197" y="170174"/>
                      </a:lnTo>
                      <a:close/>
                      <a:moveTo>
                        <a:pt x="0" y="0"/>
                      </a:moveTo>
                      <a:lnTo>
                        <a:pt x="624998" y="0"/>
                      </a:lnTo>
                      <a:lnTo>
                        <a:pt x="624998" y="1938086"/>
                      </a:lnTo>
                      <a:lnTo>
                        <a:pt x="0" y="193808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sp>
              <p:nvSpPr>
                <p:cNvPr id="389" name="Freeform 388"/>
                <p:cNvSpPr/>
                <p:nvPr/>
              </p:nvSpPr>
              <p:spPr>
                <a:xfrm>
                  <a:off x="5833244" y="850098"/>
                  <a:ext cx="518674" cy="1845125"/>
                </a:xfrm>
                <a:custGeom>
                  <a:avLst/>
                  <a:gdLst>
                    <a:gd name="connsiteX0" fmla="*/ 79738 w 518674"/>
                    <a:gd name="connsiteY0" fmla="*/ 1181647 h 1845125"/>
                    <a:gd name="connsiteX1" fmla="*/ 79738 w 518674"/>
                    <a:gd name="connsiteY1" fmla="*/ 1323048 h 1845125"/>
                    <a:gd name="connsiteX2" fmla="*/ 250954 w 518674"/>
                    <a:gd name="connsiteY2" fmla="*/ 1323048 h 1845125"/>
                    <a:gd name="connsiteX3" fmla="*/ 250954 w 518674"/>
                    <a:gd name="connsiteY3" fmla="*/ 1181647 h 1845125"/>
                    <a:gd name="connsiteX4" fmla="*/ 288310 w 518674"/>
                    <a:gd name="connsiteY4" fmla="*/ 936375 h 1845125"/>
                    <a:gd name="connsiteX5" fmla="*/ 288310 w 518674"/>
                    <a:gd name="connsiteY5" fmla="*/ 1077776 h 1845125"/>
                    <a:gd name="connsiteX6" fmla="*/ 459526 w 518674"/>
                    <a:gd name="connsiteY6" fmla="*/ 1077776 h 1845125"/>
                    <a:gd name="connsiteX7" fmla="*/ 459526 w 518674"/>
                    <a:gd name="connsiteY7" fmla="*/ 936375 h 1845125"/>
                    <a:gd name="connsiteX8" fmla="*/ 66515 w 518674"/>
                    <a:gd name="connsiteY8" fmla="*/ 701409 h 1845125"/>
                    <a:gd name="connsiteX9" fmla="*/ 66515 w 518674"/>
                    <a:gd name="connsiteY9" fmla="*/ 842810 h 1845125"/>
                    <a:gd name="connsiteX10" fmla="*/ 237731 w 518674"/>
                    <a:gd name="connsiteY10" fmla="*/ 842810 h 1845125"/>
                    <a:gd name="connsiteX11" fmla="*/ 237731 w 518674"/>
                    <a:gd name="connsiteY11" fmla="*/ 701409 h 1845125"/>
                    <a:gd name="connsiteX12" fmla="*/ 237620 w 518674"/>
                    <a:gd name="connsiteY12" fmla="*/ 0 h 1845125"/>
                    <a:gd name="connsiteX13" fmla="*/ 288310 w 518674"/>
                    <a:gd name="connsiteY13" fmla="*/ 0 h 1845125"/>
                    <a:gd name="connsiteX14" fmla="*/ 288310 w 518674"/>
                    <a:gd name="connsiteY14" fmla="*/ 178402 h 1845125"/>
                    <a:gd name="connsiteX15" fmla="*/ 344333 w 518674"/>
                    <a:gd name="connsiteY15" fmla="*/ 178402 h 1845125"/>
                    <a:gd name="connsiteX16" fmla="*/ 344333 w 518674"/>
                    <a:gd name="connsiteY16" fmla="*/ 358723 h 1845125"/>
                    <a:gd name="connsiteX17" fmla="*/ 439127 w 518674"/>
                    <a:gd name="connsiteY17" fmla="*/ 358723 h 1845125"/>
                    <a:gd name="connsiteX18" fmla="*/ 439127 w 518674"/>
                    <a:gd name="connsiteY18" fmla="*/ 538004 h 1845125"/>
                    <a:gd name="connsiteX19" fmla="*/ 518674 w 518674"/>
                    <a:gd name="connsiteY19" fmla="*/ 538004 h 1845125"/>
                    <a:gd name="connsiteX20" fmla="*/ 518674 w 518674"/>
                    <a:gd name="connsiteY20" fmla="*/ 1845125 h 1845125"/>
                    <a:gd name="connsiteX21" fmla="*/ 0 w 518674"/>
                    <a:gd name="connsiteY21" fmla="*/ 1845125 h 1845125"/>
                    <a:gd name="connsiteX22" fmla="*/ 0 w 518674"/>
                    <a:gd name="connsiteY22" fmla="*/ 538004 h 1845125"/>
                    <a:gd name="connsiteX23" fmla="*/ 72377 w 518674"/>
                    <a:gd name="connsiteY23" fmla="*/ 538004 h 1845125"/>
                    <a:gd name="connsiteX24" fmla="*/ 72377 w 518674"/>
                    <a:gd name="connsiteY24" fmla="*/ 358723 h 1845125"/>
                    <a:gd name="connsiteX25" fmla="*/ 167171 w 518674"/>
                    <a:gd name="connsiteY25" fmla="*/ 358723 h 1845125"/>
                    <a:gd name="connsiteX26" fmla="*/ 167171 w 518674"/>
                    <a:gd name="connsiteY26" fmla="*/ 178402 h 1845125"/>
                    <a:gd name="connsiteX27" fmla="*/ 237620 w 518674"/>
                    <a:gd name="connsiteY27" fmla="*/ 178402 h 184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18674" h="1845125">
                      <a:moveTo>
                        <a:pt x="79738" y="1181647"/>
                      </a:moveTo>
                      <a:lnTo>
                        <a:pt x="79738" y="1323048"/>
                      </a:lnTo>
                      <a:lnTo>
                        <a:pt x="250954" y="1323048"/>
                      </a:lnTo>
                      <a:lnTo>
                        <a:pt x="250954" y="1181647"/>
                      </a:lnTo>
                      <a:close/>
                      <a:moveTo>
                        <a:pt x="288310" y="936375"/>
                      </a:moveTo>
                      <a:lnTo>
                        <a:pt x="288310" y="1077776"/>
                      </a:lnTo>
                      <a:lnTo>
                        <a:pt x="459526" y="1077776"/>
                      </a:lnTo>
                      <a:lnTo>
                        <a:pt x="459526" y="936375"/>
                      </a:lnTo>
                      <a:close/>
                      <a:moveTo>
                        <a:pt x="66515" y="701409"/>
                      </a:moveTo>
                      <a:lnTo>
                        <a:pt x="66515" y="842810"/>
                      </a:lnTo>
                      <a:lnTo>
                        <a:pt x="237731" y="842810"/>
                      </a:lnTo>
                      <a:lnTo>
                        <a:pt x="237731" y="701409"/>
                      </a:lnTo>
                      <a:close/>
                      <a:moveTo>
                        <a:pt x="237620" y="0"/>
                      </a:moveTo>
                      <a:lnTo>
                        <a:pt x="288310" y="0"/>
                      </a:lnTo>
                      <a:lnTo>
                        <a:pt x="288310" y="178402"/>
                      </a:lnTo>
                      <a:lnTo>
                        <a:pt x="344333" y="178402"/>
                      </a:lnTo>
                      <a:lnTo>
                        <a:pt x="344333" y="358723"/>
                      </a:lnTo>
                      <a:lnTo>
                        <a:pt x="439127" y="358723"/>
                      </a:lnTo>
                      <a:lnTo>
                        <a:pt x="439127" y="538004"/>
                      </a:lnTo>
                      <a:lnTo>
                        <a:pt x="518674" y="538004"/>
                      </a:lnTo>
                      <a:lnTo>
                        <a:pt x="518674" y="1845125"/>
                      </a:lnTo>
                      <a:lnTo>
                        <a:pt x="0" y="1845125"/>
                      </a:lnTo>
                      <a:lnTo>
                        <a:pt x="0" y="538004"/>
                      </a:lnTo>
                      <a:lnTo>
                        <a:pt x="72377" y="538004"/>
                      </a:lnTo>
                      <a:lnTo>
                        <a:pt x="72377" y="358723"/>
                      </a:lnTo>
                      <a:lnTo>
                        <a:pt x="167171" y="358723"/>
                      </a:lnTo>
                      <a:lnTo>
                        <a:pt x="167171" y="178402"/>
                      </a:lnTo>
                      <a:lnTo>
                        <a:pt x="237620" y="178402"/>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grpSp>
        </p:grpSp>
        <p:grpSp>
          <p:nvGrpSpPr>
            <p:cNvPr id="126" name="Group 125"/>
            <p:cNvGrpSpPr/>
            <p:nvPr/>
          </p:nvGrpSpPr>
          <p:grpSpPr>
            <a:xfrm>
              <a:off x="814737" y="2241041"/>
              <a:ext cx="521629" cy="468643"/>
              <a:chOff x="652507" y="2241041"/>
              <a:chExt cx="521629" cy="468643"/>
            </a:xfrm>
          </p:grpSpPr>
          <p:cxnSp>
            <p:nvCxnSpPr>
              <p:cNvPr id="85" name="Straight Connector 84"/>
              <p:cNvCxnSpPr/>
              <p:nvPr/>
            </p:nvCxnSpPr>
            <p:spPr>
              <a:xfrm flipH="1">
                <a:off x="909634" y="2241041"/>
                <a:ext cx="4479" cy="468643"/>
              </a:xfrm>
              <a:prstGeom prst="line">
                <a:avLst/>
              </a:prstGeom>
              <a:ln w="28575">
                <a:solidFill>
                  <a:schemeClr val="accent1">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1" name="Straight Connector 390"/>
              <p:cNvCxnSpPr/>
              <p:nvPr/>
            </p:nvCxnSpPr>
            <p:spPr>
              <a:xfrm flipV="1">
                <a:off x="652507" y="2457785"/>
                <a:ext cx="261606" cy="244857"/>
              </a:xfrm>
              <a:prstGeom prst="line">
                <a:avLst/>
              </a:prstGeom>
              <a:ln w="28575">
                <a:solidFill>
                  <a:schemeClr val="accent1">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3" name="Straight Connector 392"/>
              <p:cNvCxnSpPr/>
              <p:nvPr/>
            </p:nvCxnSpPr>
            <p:spPr>
              <a:xfrm flipH="1" flipV="1">
                <a:off x="909634" y="2457592"/>
                <a:ext cx="264502" cy="235227"/>
              </a:xfrm>
              <a:prstGeom prst="line">
                <a:avLst/>
              </a:prstGeom>
              <a:ln w="28575">
                <a:solidFill>
                  <a:schemeClr val="accent1">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95" name="Group 394"/>
            <p:cNvGrpSpPr/>
            <p:nvPr/>
          </p:nvGrpSpPr>
          <p:grpSpPr>
            <a:xfrm>
              <a:off x="1613271" y="2241041"/>
              <a:ext cx="310039" cy="467938"/>
              <a:chOff x="758067" y="2241041"/>
              <a:chExt cx="310039" cy="467938"/>
            </a:xfrm>
          </p:grpSpPr>
          <p:cxnSp>
            <p:nvCxnSpPr>
              <p:cNvPr id="400" name="Straight Connector 399"/>
              <p:cNvCxnSpPr/>
              <p:nvPr/>
            </p:nvCxnSpPr>
            <p:spPr>
              <a:xfrm>
                <a:off x="914115" y="2241041"/>
                <a:ext cx="1901" cy="273495"/>
              </a:xfrm>
              <a:prstGeom prst="line">
                <a:avLst/>
              </a:prstGeom>
              <a:ln w="28575">
                <a:solidFill>
                  <a:schemeClr val="accent1">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flipV="1">
                <a:off x="758067" y="2485312"/>
                <a:ext cx="161642" cy="222164"/>
              </a:xfrm>
              <a:prstGeom prst="line">
                <a:avLst/>
              </a:prstGeom>
              <a:ln w="28575">
                <a:solidFill>
                  <a:schemeClr val="accent1">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flipH="1" flipV="1">
                <a:off x="913322" y="2485313"/>
                <a:ext cx="154784" cy="223666"/>
              </a:xfrm>
              <a:prstGeom prst="line">
                <a:avLst/>
              </a:prstGeom>
              <a:ln w="28575">
                <a:solidFill>
                  <a:schemeClr val="accent1">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411" name="Straight Connector 410"/>
            <p:cNvCxnSpPr/>
            <p:nvPr/>
          </p:nvCxnSpPr>
          <p:spPr>
            <a:xfrm flipH="1">
              <a:off x="2411322" y="2241041"/>
              <a:ext cx="4479" cy="468643"/>
            </a:xfrm>
            <a:prstGeom prst="line">
              <a:avLst/>
            </a:prstGeom>
            <a:ln w="28575">
              <a:solidFill>
                <a:schemeClr val="accent1">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5" name="TextBox 564"/>
            <p:cNvSpPr txBox="1"/>
            <p:nvPr/>
          </p:nvSpPr>
          <p:spPr>
            <a:xfrm>
              <a:off x="368924" y="2134927"/>
              <a:ext cx="613507" cy="15219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VIRTUAL</a:t>
              </a:r>
            </a:p>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NETWORK</a:t>
              </a:r>
            </a:p>
          </p:txBody>
        </p:sp>
      </p:grpSp>
      <p:grpSp>
        <p:nvGrpSpPr>
          <p:cNvPr id="376" name="Group 375"/>
          <p:cNvGrpSpPr/>
          <p:nvPr/>
        </p:nvGrpSpPr>
        <p:grpSpPr>
          <a:xfrm>
            <a:off x="53730" y="3756023"/>
            <a:ext cx="5125171" cy="710066"/>
            <a:chOff x="50242" y="3682776"/>
            <a:chExt cx="5026443" cy="696387"/>
          </a:xfrm>
        </p:grpSpPr>
        <p:sp>
          <p:nvSpPr>
            <p:cNvPr id="512" name="TextBox 511"/>
            <p:cNvSpPr txBox="1"/>
            <p:nvPr/>
          </p:nvSpPr>
          <p:spPr>
            <a:xfrm>
              <a:off x="58259" y="3682776"/>
              <a:ext cx="966304" cy="209810"/>
            </a:xfrm>
            <a:prstGeom prst="rect">
              <a:avLst/>
            </a:prstGeom>
            <a:noFill/>
          </p:spPr>
          <p:txBody>
            <a:bodyPr wrap="none" lIns="0" tIns="0" rIns="0" bIns="0" rtlCol="0">
              <a:noAutofit/>
            </a:bodyPr>
            <a:lstStyle/>
            <a:p>
              <a:pPr defTabSz="932317" eaLnBrk="0" fontAlgn="base" hangingPunct="0">
                <a:spcBef>
                  <a:spcPct val="0"/>
                </a:spcBef>
                <a:spcAft>
                  <a:spcPct val="0"/>
                </a:spcAft>
              </a:pPr>
              <a:r>
                <a:rPr lang="en-US" sz="714" dirty="0">
                  <a:solidFill>
                    <a:srgbClr val="FFF71C"/>
                  </a:solidFill>
                  <a:latin typeface="Segoe UI Semibold" panose="020B0702040204020203" pitchFamily="34" charset="0"/>
                  <a:ea typeface="Arial Unicode MS" panose="020B0604020202020204" pitchFamily="34" charset="-128"/>
                  <a:cs typeface="Segoe UI Semibold" panose="020B0702040204020203" pitchFamily="34" charset="0"/>
                </a:rPr>
                <a:t>COMPUTE</a:t>
              </a:r>
            </a:p>
          </p:txBody>
        </p:sp>
        <p:grpSp>
          <p:nvGrpSpPr>
            <p:cNvPr id="514" name="Group 513"/>
            <p:cNvGrpSpPr/>
            <p:nvPr/>
          </p:nvGrpSpPr>
          <p:grpSpPr>
            <a:xfrm>
              <a:off x="50242" y="3837998"/>
              <a:ext cx="972361" cy="533978"/>
              <a:chOff x="42431" y="3837998"/>
              <a:chExt cx="972361" cy="533978"/>
            </a:xfrm>
          </p:grpSpPr>
          <p:sp>
            <p:nvSpPr>
              <p:cNvPr id="515" name="Rounded Rectangle 514"/>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516" name="TextBox 515"/>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Virtual</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Machines</a:t>
                </a:r>
              </a:p>
            </p:txBody>
          </p:sp>
          <p:sp>
            <p:nvSpPr>
              <p:cNvPr id="517" name="TextBox 516"/>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prstClr val="white">
                        <a:lumMod val="75000"/>
                      </a:prstClr>
                    </a:solidFill>
                    <a:latin typeface="Segoe UI Light" panose="020B0502040204020203" pitchFamily="34" charset="0"/>
                    <a:ea typeface="Arial Unicode MS" panose="020B0604020202020204" pitchFamily="34" charset="-128"/>
                    <a:cs typeface="Segoe UI Light" panose="020B0502040204020203" pitchFamily="34" charset="0"/>
                  </a:rPr>
                  <a:t>Get full control over a server in the cloud and maintain it as your business requires.</a:t>
                </a:r>
              </a:p>
            </p:txBody>
          </p:sp>
          <p:pic>
            <p:nvPicPr>
              <p:cNvPr id="518" name="Picture 517"/>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62967" y="3845185"/>
                <a:ext cx="219453" cy="219453"/>
              </a:xfrm>
              <a:prstGeom prst="rect">
                <a:avLst/>
              </a:prstGeom>
              <a:ln>
                <a:solidFill>
                  <a:srgbClr val="1B3C72"/>
                </a:solidFill>
              </a:ln>
            </p:spPr>
          </p:pic>
        </p:grpSp>
        <p:grpSp>
          <p:nvGrpSpPr>
            <p:cNvPr id="519" name="Group 518"/>
            <p:cNvGrpSpPr/>
            <p:nvPr/>
          </p:nvGrpSpPr>
          <p:grpSpPr>
            <a:xfrm>
              <a:off x="1071864" y="3837996"/>
              <a:ext cx="972361" cy="533979"/>
              <a:chOff x="42431" y="4450248"/>
              <a:chExt cx="972361" cy="533979"/>
            </a:xfrm>
          </p:grpSpPr>
          <p:grpSp>
            <p:nvGrpSpPr>
              <p:cNvPr id="522" name="Group 521"/>
              <p:cNvGrpSpPr/>
              <p:nvPr/>
            </p:nvGrpSpPr>
            <p:grpSpPr>
              <a:xfrm>
                <a:off x="42431" y="4450249"/>
                <a:ext cx="972361" cy="533978"/>
                <a:chOff x="42431" y="3837998"/>
                <a:chExt cx="972361" cy="533978"/>
              </a:xfrm>
            </p:grpSpPr>
            <p:sp>
              <p:nvSpPr>
                <p:cNvPr id="524" name="Rounded Rectangle 523"/>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526" name="TextBox 525"/>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sp>
              <p:nvSpPr>
                <p:cNvPr id="527" name="TextBox 526"/>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Managed Virtual Machines with specific web and worker roles that are stateless</a:t>
                  </a:r>
                </a:p>
              </p:txBody>
            </p:sp>
          </p:grpSp>
          <p:pic>
            <p:nvPicPr>
              <p:cNvPr id="523" name="Picture 522"/>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3890" y="4450248"/>
                <a:ext cx="218083" cy="218083"/>
              </a:xfrm>
              <a:prstGeom prst="rect">
                <a:avLst/>
              </a:prstGeom>
            </p:spPr>
          </p:pic>
        </p:grpSp>
        <p:grpSp>
          <p:nvGrpSpPr>
            <p:cNvPr id="528" name="Group 527"/>
            <p:cNvGrpSpPr/>
            <p:nvPr/>
          </p:nvGrpSpPr>
          <p:grpSpPr>
            <a:xfrm>
              <a:off x="2086076" y="3837996"/>
              <a:ext cx="972361" cy="533978"/>
              <a:chOff x="42431" y="5054549"/>
              <a:chExt cx="972361" cy="533978"/>
            </a:xfrm>
          </p:grpSpPr>
          <p:grpSp>
            <p:nvGrpSpPr>
              <p:cNvPr id="529" name="Group 528"/>
              <p:cNvGrpSpPr/>
              <p:nvPr/>
            </p:nvGrpSpPr>
            <p:grpSpPr>
              <a:xfrm>
                <a:off x="42431" y="5054549"/>
                <a:ext cx="972361" cy="533978"/>
                <a:chOff x="42431" y="3837998"/>
                <a:chExt cx="972361" cy="533978"/>
              </a:xfrm>
            </p:grpSpPr>
            <p:sp>
              <p:nvSpPr>
                <p:cNvPr id="531" name="Rounded Rectangle 530"/>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532" name="TextBox 531"/>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p>
              </p:txBody>
            </p:sp>
            <p:sp>
              <p:nvSpPr>
                <p:cNvPr id="533" name="TextBox 532"/>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For running large scale parallel and high performance computing (HPC) applications </a:t>
                  </a:r>
                </a:p>
              </p:txBody>
            </p:sp>
          </p:grpSp>
          <p:pic>
            <p:nvPicPr>
              <p:cNvPr id="530" name="Picture 529"/>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67826" y="5062499"/>
                <a:ext cx="224147" cy="224147"/>
              </a:xfrm>
              <a:prstGeom prst="rect">
                <a:avLst/>
              </a:prstGeom>
            </p:spPr>
          </p:pic>
        </p:grpSp>
        <p:grpSp>
          <p:nvGrpSpPr>
            <p:cNvPr id="537" name="Group 536"/>
            <p:cNvGrpSpPr/>
            <p:nvPr/>
          </p:nvGrpSpPr>
          <p:grpSpPr>
            <a:xfrm>
              <a:off x="3096340" y="3837995"/>
              <a:ext cx="972689" cy="533978"/>
              <a:chOff x="42103" y="5668911"/>
              <a:chExt cx="972689" cy="533978"/>
            </a:xfrm>
          </p:grpSpPr>
          <p:grpSp>
            <p:nvGrpSpPr>
              <p:cNvPr id="538" name="Group 537"/>
              <p:cNvGrpSpPr/>
              <p:nvPr/>
            </p:nvGrpSpPr>
            <p:grpSpPr>
              <a:xfrm>
                <a:off x="42431" y="5668911"/>
                <a:ext cx="972361" cy="533978"/>
                <a:chOff x="42431" y="3837998"/>
                <a:chExt cx="972361" cy="533978"/>
              </a:xfrm>
            </p:grpSpPr>
            <p:sp>
              <p:nvSpPr>
                <p:cNvPr id="540" name="Rounded Rectangle 539"/>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541" name="TextBox 540"/>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Scheduler</a:t>
                  </a:r>
                </a:p>
              </p:txBody>
            </p:sp>
            <p:sp>
              <p:nvSpPr>
                <p:cNvPr id="542" name="TextBox 541"/>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Create jobs that run reliably on simple or complex schedules to invoke any type of service.</a:t>
                  </a:r>
                </a:p>
              </p:txBody>
            </p:sp>
          </p:grpSp>
          <p:pic>
            <p:nvPicPr>
              <p:cNvPr id="539" name="Picture 538"/>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42103" y="5682658"/>
                <a:ext cx="240317" cy="240317"/>
              </a:xfrm>
              <a:prstGeom prst="rect">
                <a:avLst/>
              </a:prstGeom>
            </p:spPr>
          </p:pic>
        </p:grpSp>
        <p:grpSp>
          <p:nvGrpSpPr>
            <p:cNvPr id="543" name="Group 542"/>
            <p:cNvGrpSpPr/>
            <p:nvPr/>
          </p:nvGrpSpPr>
          <p:grpSpPr>
            <a:xfrm>
              <a:off x="4104324" y="3845185"/>
              <a:ext cx="972361" cy="533978"/>
              <a:chOff x="42431" y="6272691"/>
              <a:chExt cx="972361" cy="533978"/>
            </a:xfrm>
          </p:grpSpPr>
          <p:grpSp>
            <p:nvGrpSpPr>
              <p:cNvPr id="544" name="Group 543"/>
              <p:cNvGrpSpPr/>
              <p:nvPr/>
            </p:nvGrpSpPr>
            <p:grpSpPr>
              <a:xfrm>
                <a:off x="42431" y="6272691"/>
                <a:ext cx="972361" cy="533978"/>
                <a:chOff x="42431" y="3837998"/>
                <a:chExt cx="972361" cy="533978"/>
              </a:xfrm>
            </p:grpSpPr>
            <p:sp>
              <p:nvSpPr>
                <p:cNvPr id="568" name="Rounded Rectangle 567"/>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573" name="TextBox 572"/>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 App</a:t>
                  </a:r>
                </a:p>
              </p:txBody>
            </p:sp>
            <p:sp>
              <p:nvSpPr>
                <p:cNvPr id="576" name="TextBox 575"/>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Access Windows apps that run within the Service on VM’s from any device and any location. </a:t>
                  </a:r>
                </a:p>
              </p:txBody>
            </p:sp>
          </p:grpSp>
          <p:pic>
            <p:nvPicPr>
              <p:cNvPr id="566" name="Picture 565"/>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68569" y="6288639"/>
                <a:ext cx="213852" cy="213852"/>
              </a:xfrm>
              <a:prstGeom prst="rect">
                <a:avLst/>
              </a:prstGeom>
            </p:spPr>
          </p:pic>
        </p:grpSp>
        <p:cxnSp>
          <p:nvCxnSpPr>
            <p:cNvPr id="6" name="Straight Connector 5"/>
            <p:cNvCxnSpPr/>
            <p:nvPr/>
          </p:nvCxnSpPr>
          <p:spPr>
            <a:xfrm>
              <a:off x="58259" y="3817804"/>
              <a:ext cx="5018097" cy="0"/>
            </a:xfrm>
            <a:prstGeom prst="line">
              <a:avLst/>
            </a:prstGeom>
            <a:ln w="19050">
              <a:solidFill>
                <a:srgbClr val="FFF71C"/>
              </a:solidFill>
            </a:ln>
          </p:spPr>
          <p:style>
            <a:lnRef idx="1">
              <a:schemeClr val="accent1"/>
            </a:lnRef>
            <a:fillRef idx="0">
              <a:schemeClr val="accent1"/>
            </a:fillRef>
            <a:effectRef idx="0">
              <a:schemeClr val="accent1"/>
            </a:effectRef>
            <a:fontRef idx="minor">
              <a:schemeClr val="tx1"/>
            </a:fontRef>
          </p:style>
        </p:cxnSp>
      </p:grpSp>
      <p:grpSp>
        <p:nvGrpSpPr>
          <p:cNvPr id="377" name="Group 376"/>
          <p:cNvGrpSpPr/>
          <p:nvPr/>
        </p:nvGrpSpPr>
        <p:grpSpPr>
          <a:xfrm>
            <a:off x="5217229" y="3761343"/>
            <a:ext cx="3058488" cy="700946"/>
            <a:chOff x="5114274" y="3687994"/>
            <a:chExt cx="2999571" cy="687443"/>
          </a:xfrm>
        </p:grpSpPr>
        <p:sp>
          <p:nvSpPr>
            <p:cNvPr id="579" name="TextBox 578"/>
            <p:cNvSpPr txBox="1"/>
            <p:nvPr/>
          </p:nvSpPr>
          <p:spPr>
            <a:xfrm>
              <a:off x="5115592" y="3687994"/>
              <a:ext cx="966304" cy="209810"/>
            </a:xfrm>
            <a:prstGeom prst="rect">
              <a:avLst/>
            </a:prstGeom>
            <a:noFill/>
          </p:spPr>
          <p:txBody>
            <a:bodyPr wrap="none" lIns="0" tIns="0" rIns="0" bIns="0" rtlCol="0">
              <a:noAutofit/>
            </a:bodyPr>
            <a:lstStyle/>
            <a:p>
              <a:pPr defTabSz="932317" eaLnBrk="0" fontAlgn="base" hangingPunct="0">
                <a:spcBef>
                  <a:spcPct val="0"/>
                </a:spcBef>
                <a:spcAft>
                  <a:spcPct val="0"/>
                </a:spcAft>
              </a:pPr>
              <a:r>
                <a:rPr lang="en-US" sz="714" dirty="0">
                  <a:solidFill>
                    <a:srgbClr val="EE9121"/>
                  </a:solidFill>
                  <a:latin typeface="Segoe UI Semibold" panose="020B0702040204020203" pitchFamily="34" charset="0"/>
                  <a:ea typeface="Arial Unicode MS" panose="020B0604020202020204" pitchFamily="34" charset="-128"/>
                  <a:cs typeface="Segoe UI Semibold" panose="020B0702040204020203" pitchFamily="34" charset="0"/>
                </a:rPr>
                <a:t>NETWORKING</a:t>
              </a:r>
            </a:p>
          </p:txBody>
        </p:sp>
        <p:grpSp>
          <p:nvGrpSpPr>
            <p:cNvPr id="580" name="Group 579"/>
            <p:cNvGrpSpPr/>
            <p:nvPr/>
          </p:nvGrpSpPr>
          <p:grpSpPr>
            <a:xfrm>
              <a:off x="5114274" y="3837995"/>
              <a:ext cx="972361" cy="533978"/>
              <a:chOff x="2271823" y="3837998"/>
              <a:chExt cx="972361" cy="533978"/>
            </a:xfrm>
          </p:grpSpPr>
          <p:grpSp>
            <p:nvGrpSpPr>
              <p:cNvPr id="581" name="Group 580"/>
              <p:cNvGrpSpPr/>
              <p:nvPr/>
            </p:nvGrpSpPr>
            <p:grpSpPr>
              <a:xfrm>
                <a:off x="2271823" y="3837998"/>
                <a:ext cx="972361" cy="533978"/>
                <a:chOff x="42431" y="3837998"/>
                <a:chExt cx="972361" cy="533978"/>
              </a:xfrm>
            </p:grpSpPr>
            <p:sp>
              <p:nvSpPr>
                <p:cNvPr id="583" name="Rounded Rectangle 582"/>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584" name="TextBox 583"/>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Virtual</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Network</a:t>
                  </a:r>
                </a:p>
              </p:txBody>
            </p:sp>
            <p:sp>
              <p:nvSpPr>
                <p:cNvPr id="585" name="TextBox 584"/>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Provision and manage VPNs in Azure and securely link to your on-premises IT infrastructure.</a:t>
                  </a:r>
                </a:p>
              </p:txBody>
            </p:sp>
          </p:grpSp>
          <p:pic>
            <p:nvPicPr>
              <p:cNvPr id="582" name="Picture 581"/>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2295977" y="3853362"/>
                <a:ext cx="229949" cy="229949"/>
              </a:xfrm>
              <a:prstGeom prst="rect">
                <a:avLst/>
              </a:prstGeom>
            </p:spPr>
          </p:pic>
        </p:grpSp>
        <p:grpSp>
          <p:nvGrpSpPr>
            <p:cNvPr id="586" name="Group 585"/>
            <p:cNvGrpSpPr/>
            <p:nvPr/>
          </p:nvGrpSpPr>
          <p:grpSpPr>
            <a:xfrm>
              <a:off x="6123548" y="3841459"/>
              <a:ext cx="972361" cy="533978"/>
              <a:chOff x="2271823" y="4450247"/>
              <a:chExt cx="972361" cy="533978"/>
            </a:xfrm>
          </p:grpSpPr>
          <p:grpSp>
            <p:nvGrpSpPr>
              <p:cNvPr id="587" name="Group 586"/>
              <p:cNvGrpSpPr/>
              <p:nvPr/>
            </p:nvGrpSpPr>
            <p:grpSpPr>
              <a:xfrm>
                <a:off x="2271823" y="4450247"/>
                <a:ext cx="972361" cy="533978"/>
                <a:chOff x="42431" y="3837998"/>
                <a:chExt cx="972361" cy="533978"/>
              </a:xfrm>
            </p:grpSpPr>
            <p:sp>
              <p:nvSpPr>
                <p:cNvPr id="592" name="Rounded Rectangle 591"/>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593" name="TextBox 592"/>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Express</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Route</a:t>
                  </a:r>
                </a:p>
              </p:txBody>
            </p:sp>
            <p:sp>
              <p:nvSpPr>
                <p:cNvPr id="594" name="TextBox 593"/>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Connect on-premises and cloud data centers directly through dedicated, non-internet lines.</a:t>
                  </a:r>
                </a:p>
              </p:txBody>
            </p:sp>
          </p:grpSp>
          <p:pic>
            <p:nvPicPr>
              <p:cNvPr id="591" name="Picture 590"/>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2297208" y="4453260"/>
                <a:ext cx="246911" cy="246911"/>
              </a:xfrm>
              <a:prstGeom prst="rect">
                <a:avLst/>
              </a:prstGeom>
            </p:spPr>
          </p:pic>
        </p:grpSp>
        <p:grpSp>
          <p:nvGrpSpPr>
            <p:cNvPr id="595" name="Group 594"/>
            <p:cNvGrpSpPr/>
            <p:nvPr/>
          </p:nvGrpSpPr>
          <p:grpSpPr>
            <a:xfrm>
              <a:off x="7137184" y="3832180"/>
              <a:ext cx="972361" cy="533978"/>
              <a:chOff x="2271823" y="5068962"/>
              <a:chExt cx="972361" cy="533978"/>
            </a:xfrm>
          </p:grpSpPr>
          <p:grpSp>
            <p:nvGrpSpPr>
              <p:cNvPr id="596" name="Group 595"/>
              <p:cNvGrpSpPr/>
              <p:nvPr/>
            </p:nvGrpSpPr>
            <p:grpSpPr>
              <a:xfrm>
                <a:off x="2271823" y="5068962"/>
                <a:ext cx="972361" cy="533978"/>
                <a:chOff x="42431" y="3837998"/>
                <a:chExt cx="972361" cy="533978"/>
              </a:xfrm>
            </p:grpSpPr>
            <p:sp>
              <p:nvSpPr>
                <p:cNvPr id="598" name="Rounded Rectangle 597"/>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599" name="TextBox 598"/>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Traffic </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Manager</a:t>
                  </a:r>
                </a:p>
                <a:p>
                  <a:pPr defTabSz="932317" eaLnBrk="0" fontAlgn="base" hangingPunct="0">
                    <a:lnSpc>
                      <a:spcPts val="816"/>
                    </a:lnSpc>
                    <a:spcBef>
                      <a:spcPct val="0"/>
                    </a:spcBef>
                    <a:spcAft>
                      <a:spcPct val="0"/>
                    </a:spcAft>
                  </a:pP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sp>
              <p:nvSpPr>
                <p:cNvPr id="600" name="TextBox 599"/>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Load-balance incoming global traffic across multiple services running in multiple data centers.</a:t>
                  </a:r>
                </a:p>
              </p:txBody>
            </p:sp>
          </p:grpSp>
          <p:pic>
            <p:nvPicPr>
              <p:cNvPr id="597" name="Picture 596"/>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2303315" y="5084864"/>
                <a:ext cx="210993" cy="210993"/>
              </a:xfrm>
              <a:prstGeom prst="rect">
                <a:avLst/>
              </a:prstGeom>
            </p:spPr>
          </p:pic>
        </p:grpSp>
        <p:cxnSp>
          <p:nvCxnSpPr>
            <p:cNvPr id="601" name="Straight Connector 600"/>
            <p:cNvCxnSpPr/>
            <p:nvPr/>
          </p:nvCxnSpPr>
          <p:spPr>
            <a:xfrm>
              <a:off x="5115330" y="3817804"/>
              <a:ext cx="2998515" cy="0"/>
            </a:xfrm>
            <a:prstGeom prst="line">
              <a:avLst/>
            </a:prstGeom>
            <a:ln w="19050">
              <a:solidFill>
                <a:srgbClr val="EE9121"/>
              </a:solidFill>
            </a:ln>
          </p:spPr>
          <p:style>
            <a:lnRef idx="1">
              <a:schemeClr val="accent1"/>
            </a:lnRef>
            <a:fillRef idx="0">
              <a:schemeClr val="accent1"/>
            </a:fillRef>
            <a:effectRef idx="0">
              <a:schemeClr val="accent1"/>
            </a:effectRef>
            <a:fontRef idx="minor">
              <a:schemeClr val="tx1"/>
            </a:fontRef>
          </p:style>
        </p:cxnSp>
      </p:grpSp>
      <p:grpSp>
        <p:nvGrpSpPr>
          <p:cNvPr id="379" name="Group 378"/>
          <p:cNvGrpSpPr/>
          <p:nvPr/>
        </p:nvGrpSpPr>
        <p:grpSpPr>
          <a:xfrm>
            <a:off x="8310673" y="3764421"/>
            <a:ext cx="2024729" cy="684082"/>
            <a:chOff x="8148127" y="3691012"/>
            <a:chExt cx="1985726" cy="670905"/>
          </a:xfrm>
        </p:grpSpPr>
        <p:sp>
          <p:nvSpPr>
            <p:cNvPr id="642" name="TextBox 641"/>
            <p:cNvSpPr txBox="1"/>
            <p:nvPr/>
          </p:nvSpPr>
          <p:spPr>
            <a:xfrm>
              <a:off x="8151622" y="3691012"/>
              <a:ext cx="966304" cy="209810"/>
            </a:xfrm>
            <a:prstGeom prst="rect">
              <a:avLst/>
            </a:prstGeom>
            <a:noFill/>
          </p:spPr>
          <p:txBody>
            <a:bodyPr wrap="none" lIns="0" tIns="0" rIns="0" bIns="0" rtlCol="0">
              <a:noAutofit/>
            </a:bodyPr>
            <a:lstStyle/>
            <a:p>
              <a:pPr defTabSz="932317" eaLnBrk="0" fontAlgn="base" hangingPunct="0">
                <a:spcBef>
                  <a:spcPct val="0"/>
                </a:spcBef>
                <a:spcAft>
                  <a:spcPct val="0"/>
                </a:spcAft>
              </a:pPr>
              <a:r>
                <a:rPr lang="en-US" sz="714" dirty="0">
                  <a:solidFill>
                    <a:srgbClr val="25CCFD"/>
                  </a:solidFill>
                  <a:latin typeface="Segoe UI Semibold" panose="020B0702040204020203" pitchFamily="34" charset="0"/>
                  <a:ea typeface="Arial Unicode MS" panose="020B0604020202020204" pitchFamily="34" charset="-128"/>
                  <a:cs typeface="Segoe UI Semibold" panose="020B0702040204020203" pitchFamily="34" charset="0"/>
                </a:rPr>
                <a:t>IDENTITY &amp; ACCESS</a:t>
              </a:r>
            </a:p>
          </p:txBody>
        </p:sp>
        <p:grpSp>
          <p:nvGrpSpPr>
            <p:cNvPr id="83" name="Group 82"/>
            <p:cNvGrpSpPr/>
            <p:nvPr/>
          </p:nvGrpSpPr>
          <p:grpSpPr>
            <a:xfrm>
              <a:off x="8148127" y="3827939"/>
              <a:ext cx="972361" cy="533978"/>
              <a:chOff x="8205100" y="3827939"/>
              <a:chExt cx="972361" cy="533978"/>
            </a:xfrm>
          </p:grpSpPr>
          <p:grpSp>
            <p:nvGrpSpPr>
              <p:cNvPr id="643" name="Group 642"/>
              <p:cNvGrpSpPr/>
              <p:nvPr/>
            </p:nvGrpSpPr>
            <p:grpSpPr>
              <a:xfrm>
                <a:off x="8205100" y="3827939"/>
                <a:ext cx="972361" cy="533978"/>
                <a:chOff x="42431" y="3837998"/>
                <a:chExt cx="972361" cy="533978"/>
              </a:xfrm>
            </p:grpSpPr>
            <p:sp>
              <p:nvSpPr>
                <p:cNvPr id="644" name="Rounded Rectangle 643"/>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45" name="TextBox 644"/>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Active</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sp>
              <p:nvSpPr>
                <p:cNvPr id="646" name="TextBox 645"/>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Identity and access management for cloud applications and ability to link to on-premises Server AD.</a:t>
                  </a:r>
                </a:p>
              </p:txBody>
            </p:sp>
          </p:grpSp>
          <p:pic>
            <p:nvPicPr>
              <p:cNvPr id="651" name="Picture 650" descr="Azure Active Directory.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8252418" y="3851681"/>
                <a:ext cx="231267" cy="231267"/>
              </a:xfrm>
              <a:prstGeom prst="rect">
                <a:avLst/>
              </a:prstGeom>
            </p:spPr>
          </p:pic>
        </p:grpSp>
        <p:grpSp>
          <p:nvGrpSpPr>
            <p:cNvPr id="84" name="Group 83"/>
            <p:cNvGrpSpPr/>
            <p:nvPr/>
          </p:nvGrpSpPr>
          <p:grpSpPr>
            <a:xfrm>
              <a:off x="9159025" y="3824394"/>
              <a:ext cx="972361" cy="533978"/>
              <a:chOff x="8963432" y="4446669"/>
              <a:chExt cx="972361" cy="533978"/>
            </a:xfrm>
          </p:grpSpPr>
          <p:grpSp>
            <p:nvGrpSpPr>
              <p:cNvPr id="647" name="Group 646"/>
              <p:cNvGrpSpPr/>
              <p:nvPr/>
            </p:nvGrpSpPr>
            <p:grpSpPr>
              <a:xfrm>
                <a:off x="8963432" y="4446669"/>
                <a:ext cx="972361" cy="533978"/>
                <a:chOff x="42431" y="3837998"/>
                <a:chExt cx="972361" cy="533978"/>
              </a:xfrm>
            </p:grpSpPr>
            <p:sp>
              <p:nvSpPr>
                <p:cNvPr id="648" name="Rounded Rectangle 647"/>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49" name="TextBox 648"/>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sp>
              <p:nvSpPr>
                <p:cNvPr id="650" name="TextBox 649"/>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Safeguard access to data and apps with additional physical layer of security control.</a:t>
                  </a:r>
                </a:p>
              </p:txBody>
            </p:sp>
          </p:grpSp>
          <p:pic>
            <p:nvPicPr>
              <p:cNvPr id="652" name="Picture 651" descr="Multi-Factor Authentication.png"/>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8982751" y="4454757"/>
                <a:ext cx="235157" cy="235157"/>
              </a:xfrm>
              <a:prstGeom prst="rect">
                <a:avLst/>
              </a:prstGeom>
            </p:spPr>
          </p:pic>
        </p:grpSp>
        <p:cxnSp>
          <p:nvCxnSpPr>
            <p:cNvPr id="653" name="Straight Connector 652"/>
            <p:cNvCxnSpPr/>
            <p:nvPr/>
          </p:nvCxnSpPr>
          <p:spPr>
            <a:xfrm>
              <a:off x="8148127" y="3817804"/>
              <a:ext cx="1985726" cy="0"/>
            </a:xfrm>
            <a:prstGeom prst="line">
              <a:avLst/>
            </a:prstGeom>
            <a:ln w="19050">
              <a:solidFill>
                <a:srgbClr val="25CCFD"/>
              </a:solidFill>
            </a:ln>
          </p:spPr>
          <p:style>
            <a:lnRef idx="1">
              <a:schemeClr val="accent1"/>
            </a:lnRef>
            <a:fillRef idx="0">
              <a:schemeClr val="accent1"/>
            </a:fillRef>
            <a:effectRef idx="0">
              <a:schemeClr val="accent1"/>
            </a:effectRef>
            <a:fontRef idx="minor">
              <a:schemeClr val="tx1"/>
            </a:fontRef>
          </p:style>
        </p:cxnSp>
      </p:grpSp>
      <p:grpSp>
        <p:nvGrpSpPr>
          <p:cNvPr id="381" name="Group 380"/>
          <p:cNvGrpSpPr/>
          <p:nvPr/>
        </p:nvGrpSpPr>
        <p:grpSpPr>
          <a:xfrm>
            <a:off x="10370356" y="3763222"/>
            <a:ext cx="2024729" cy="691234"/>
            <a:chOff x="10168135" y="3689836"/>
            <a:chExt cx="1985726" cy="677919"/>
          </a:xfrm>
        </p:grpSpPr>
        <p:sp>
          <p:nvSpPr>
            <p:cNvPr id="654" name="TextBox 653"/>
            <p:cNvSpPr txBox="1"/>
            <p:nvPr/>
          </p:nvSpPr>
          <p:spPr>
            <a:xfrm>
              <a:off x="10171351" y="3689836"/>
              <a:ext cx="966304" cy="209810"/>
            </a:xfrm>
            <a:prstGeom prst="rect">
              <a:avLst/>
            </a:prstGeom>
            <a:noFill/>
          </p:spPr>
          <p:txBody>
            <a:bodyPr wrap="none" lIns="0" tIns="0" rIns="0" bIns="0" rtlCol="0">
              <a:noAutofit/>
            </a:bodyPr>
            <a:lstStyle/>
            <a:p>
              <a:pPr defTabSz="932317" eaLnBrk="0" fontAlgn="base" hangingPunct="0">
                <a:spcBef>
                  <a:spcPct val="0"/>
                </a:spcBef>
                <a:spcAft>
                  <a:spcPct val="0"/>
                </a:spcAft>
              </a:pPr>
              <a:r>
                <a:rPr lang="en-US" sz="714" dirty="0">
                  <a:solidFill>
                    <a:srgbClr val="FFFF16"/>
                  </a:solidFill>
                  <a:latin typeface="Segoe UI Semibold" panose="020B0702040204020203" pitchFamily="34" charset="0"/>
                  <a:ea typeface="Arial Unicode MS" panose="020B0604020202020204" pitchFamily="34" charset="-128"/>
                  <a:cs typeface="Segoe UI Semibold" panose="020B0702040204020203" pitchFamily="34" charset="0"/>
                </a:rPr>
                <a:t>MEDIA &amp; CDN</a:t>
              </a:r>
            </a:p>
          </p:txBody>
        </p:sp>
        <p:grpSp>
          <p:nvGrpSpPr>
            <p:cNvPr id="110" name="Group 109"/>
            <p:cNvGrpSpPr/>
            <p:nvPr/>
          </p:nvGrpSpPr>
          <p:grpSpPr>
            <a:xfrm>
              <a:off x="11179872" y="3832582"/>
              <a:ext cx="972361" cy="533978"/>
              <a:chOff x="10297083" y="4645166"/>
              <a:chExt cx="972361" cy="533978"/>
            </a:xfrm>
          </p:grpSpPr>
          <p:grpSp>
            <p:nvGrpSpPr>
              <p:cNvPr id="659" name="Group 658"/>
              <p:cNvGrpSpPr/>
              <p:nvPr/>
            </p:nvGrpSpPr>
            <p:grpSpPr>
              <a:xfrm>
                <a:off x="10297083" y="4645166"/>
                <a:ext cx="972361" cy="533978"/>
                <a:chOff x="42431" y="3837998"/>
                <a:chExt cx="972361" cy="533978"/>
              </a:xfrm>
            </p:grpSpPr>
            <p:sp>
              <p:nvSpPr>
                <p:cNvPr id="660" name="Rounded Rectangle 659"/>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61" name="TextBox 660"/>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6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Content Delivery</a:t>
                  </a:r>
                </a:p>
                <a:p>
                  <a:pPr defTabSz="932317" eaLnBrk="0" fontAlgn="base" hangingPunct="0">
                    <a:lnSpc>
                      <a:spcPts val="816"/>
                    </a:lnSpc>
                    <a:spcBef>
                      <a:spcPct val="0"/>
                    </a:spcBef>
                    <a:spcAft>
                      <a:spcPct val="0"/>
                    </a:spcAft>
                  </a:pPr>
                  <a:r>
                    <a:rPr lang="en-US" sz="663"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Network (CDN)</a:t>
                  </a:r>
                </a:p>
              </p:txBody>
            </p:sp>
            <p:sp>
              <p:nvSpPr>
                <p:cNvPr id="662" name="TextBox 661"/>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Cache content for your apps at 100’s of edge locations to improve user experiences.</a:t>
                  </a:r>
                </a:p>
              </p:txBody>
            </p:sp>
          </p:grpSp>
          <p:pic>
            <p:nvPicPr>
              <p:cNvPr id="663" name="Picture 662" descr="Content Delivery Network (CDN).png"/>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10316719" y="4654056"/>
                <a:ext cx="256021" cy="256021"/>
              </a:xfrm>
              <a:prstGeom prst="rect">
                <a:avLst/>
              </a:prstGeom>
            </p:spPr>
          </p:pic>
        </p:grpSp>
        <p:grpSp>
          <p:nvGrpSpPr>
            <p:cNvPr id="90" name="Group 89"/>
            <p:cNvGrpSpPr/>
            <p:nvPr/>
          </p:nvGrpSpPr>
          <p:grpSpPr>
            <a:xfrm>
              <a:off x="10171183" y="3833777"/>
              <a:ext cx="972361" cy="533978"/>
              <a:chOff x="10297083" y="4035863"/>
              <a:chExt cx="972361" cy="533978"/>
            </a:xfrm>
          </p:grpSpPr>
          <p:grpSp>
            <p:nvGrpSpPr>
              <p:cNvPr id="655" name="Group 654"/>
              <p:cNvGrpSpPr/>
              <p:nvPr/>
            </p:nvGrpSpPr>
            <p:grpSpPr>
              <a:xfrm>
                <a:off x="10297083" y="4035863"/>
                <a:ext cx="972361" cy="533978"/>
                <a:chOff x="42431" y="3837998"/>
                <a:chExt cx="972361" cy="533978"/>
              </a:xfrm>
            </p:grpSpPr>
            <p:sp>
              <p:nvSpPr>
                <p:cNvPr id="656" name="Rounded Rectangle 655"/>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57" name="TextBox 656"/>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sp>
              <p:nvSpPr>
                <p:cNvPr id="658" name="TextBox 657"/>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Range of services that support video on-demand and live streaming workflows.</a:t>
                  </a:r>
                </a:p>
              </p:txBody>
            </p:sp>
          </p:grpSp>
          <p:pic>
            <p:nvPicPr>
              <p:cNvPr id="664" name="Picture 663" descr="Media Services.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10304420" y="4044056"/>
                <a:ext cx="234368" cy="234368"/>
              </a:xfrm>
              <a:prstGeom prst="rect">
                <a:avLst/>
              </a:prstGeom>
            </p:spPr>
          </p:pic>
        </p:grpSp>
        <p:cxnSp>
          <p:nvCxnSpPr>
            <p:cNvPr id="665" name="Straight Connector 664"/>
            <p:cNvCxnSpPr/>
            <p:nvPr/>
          </p:nvCxnSpPr>
          <p:spPr>
            <a:xfrm>
              <a:off x="10168135" y="3817804"/>
              <a:ext cx="1985726" cy="0"/>
            </a:xfrm>
            <a:prstGeom prst="line">
              <a:avLst/>
            </a:prstGeom>
            <a:ln w="19050">
              <a:solidFill>
                <a:srgbClr val="FFFF16"/>
              </a:solidFill>
            </a:ln>
          </p:spPr>
          <p:style>
            <a:lnRef idx="1">
              <a:schemeClr val="accent1"/>
            </a:lnRef>
            <a:fillRef idx="0">
              <a:schemeClr val="accent1"/>
            </a:fillRef>
            <a:effectRef idx="0">
              <a:schemeClr val="accent1"/>
            </a:effectRef>
            <a:fontRef idx="minor">
              <a:schemeClr val="tx1"/>
            </a:fontRef>
          </p:style>
        </p:cxnSp>
      </p:grpSp>
      <p:grpSp>
        <p:nvGrpSpPr>
          <p:cNvPr id="383" name="Group 382"/>
          <p:cNvGrpSpPr/>
          <p:nvPr/>
        </p:nvGrpSpPr>
        <p:grpSpPr>
          <a:xfrm>
            <a:off x="56434" y="4510868"/>
            <a:ext cx="6150510" cy="689633"/>
            <a:chOff x="52894" y="4423081"/>
            <a:chExt cx="6032030" cy="676348"/>
          </a:xfrm>
        </p:grpSpPr>
        <p:sp>
          <p:nvSpPr>
            <p:cNvPr id="602" name="TextBox 601"/>
            <p:cNvSpPr txBox="1"/>
            <p:nvPr/>
          </p:nvSpPr>
          <p:spPr>
            <a:xfrm>
              <a:off x="61488" y="4423081"/>
              <a:ext cx="966304" cy="209810"/>
            </a:xfrm>
            <a:prstGeom prst="rect">
              <a:avLst/>
            </a:prstGeom>
            <a:noFill/>
          </p:spPr>
          <p:txBody>
            <a:bodyPr wrap="none" lIns="0" tIns="0" rIns="0" bIns="0" rtlCol="0">
              <a:noAutofit/>
            </a:bodyPr>
            <a:lstStyle/>
            <a:p>
              <a:pPr defTabSz="932317" eaLnBrk="0" fontAlgn="base" hangingPunct="0">
                <a:spcBef>
                  <a:spcPct val="0"/>
                </a:spcBef>
                <a:spcAft>
                  <a:spcPct val="0"/>
                </a:spcAft>
              </a:pPr>
              <a:r>
                <a:rPr lang="en-US" sz="714" dirty="0">
                  <a:solidFill>
                    <a:srgbClr val="C5E42D"/>
                  </a:solidFill>
                  <a:latin typeface="Segoe UI Semibold" panose="020B0702040204020203" pitchFamily="34" charset="0"/>
                  <a:ea typeface="Arial Unicode MS" panose="020B0604020202020204" pitchFamily="34" charset="-128"/>
                  <a:cs typeface="Segoe UI Semibold" panose="020B0702040204020203" pitchFamily="34" charset="0"/>
                </a:rPr>
                <a:t>WEB &amp; MOBILE</a:t>
              </a:r>
            </a:p>
          </p:txBody>
        </p:sp>
        <p:grpSp>
          <p:nvGrpSpPr>
            <p:cNvPr id="603" name="Group 602"/>
            <p:cNvGrpSpPr/>
            <p:nvPr/>
          </p:nvGrpSpPr>
          <p:grpSpPr>
            <a:xfrm>
              <a:off x="52894" y="4564889"/>
              <a:ext cx="972361" cy="533978"/>
              <a:chOff x="1137725" y="3837998"/>
              <a:chExt cx="972361" cy="533978"/>
            </a:xfrm>
          </p:grpSpPr>
          <p:grpSp>
            <p:nvGrpSpPr>
              <p:cNvPr id="604" name="Group 603"/>
              <p:cNvGrpSpPr/>
              <p:nvPr/>
            </p:nvGrpSpPr>
            <p:grpSpPr>
              <a:xfrm>
                <a:off x="1137725" y="3837998"/>
                <a:ext cx="972361" cy="533978"/>
                <a:chOff x="42431" y="3837998"/>
                <a:chExt cx="972361" cy="533978"/>
              </a:xfrm>
            </p:grpSpPr>
            <p:sp>
              <p:nvSpPr>
                <p:cNvPr id="606" name="Rounded Rectangle 605"/>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07" name="TextBox 606"/>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 Apps</a:t>
                  </a:r>
                </a:p>
              </p:txBody>
            </p:sp>
            <p:sp>
              <p:nvSpPr>
                <p:cNvPr id="608" name="TextBox 607"/>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Managed web platform, get started for free and scale as you go using many tools/ languages.</a:t>
                  </a:r>
                </a:p>
              </p:txBody>
            </p:sp>
          </p:grpSp>
          <p:pic>
            <p:nvPicPr>
              <p:cNvPr id="605" name="Picture 604"/>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1184028" y="3855134"/>
                <a:ext cx="208652" cy="208652"/>
              </a:xfrm>
              <a:prstGeom prst="rect">
                <a:avLst/>
              </a:prstGeom>
            </p:spPr>
          </p:pic>
        </p:grpSp>
        <p:grpSp>
          <p:nvGrpSpPr>
            <p:cNvPr id="610" name="Group 609"/>
            <p:cNvGrpSpPr/>
            <p:nvPr/>
          </p:nvGrpSpPr>
          <p:grpSpPr>
            <a:xfrm>
              <a:off x="1072749" y="4564889"/>
              <a:ext cx="972361" cy="533978"/>
              <a:chOff x="42431" y="3837998"/>
              <a:chExt cx="972361" cy="533978"/>
            </a:xfrm>
          </p:grpSpPr>
          <p:sp>
            <p:nvSpPr>
              <p:cNvPr id="612" name="Rounded Rectangle 611"/>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14" name="TextBox 613"/>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Add backend capabilities to mobile apps, with native client support on most device platforms.</a:t>
                </a:r>
              </a:p>
            </p:txBody>
          </p:sp>
          <p:sp>
            <p:nvSpPr>
              <p:cNvPr id="613" name="TextBox 612"/>
              <p:cNvSpPr txBox="1"/>
              <p:nvPr/>
            </p:nvSpPr>
            <p:spPr>
              <a:xfrm>
                <a:off x="368334" y="3837999"/>
                <a:ext cx="646458" cy="256596"/>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grpSp>
        <p:pic>
          <p:nvPicPr>
            <p:cNvPr id="611" name="Picture 610"/>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1121046" y="4581131"/>
              <a:ext cx="201839" cy="201839"/>
            </a:xfrm>
            <a:prstGeom prst="rect">
              <a:avLst/>
            </a:prstGeom>
          </p:spPr>
        </p:pic>
        <p:grpSp>
          <p:nvGrpSpPr>
            <p:cNvPr id="615" name="Group 614"/>
            <p:cNvGrpSpPr/>
            <p:nvPr/>
          </p:nvGrpSpPr>
          <p:grpSpPr>
            <a:xfrm>
              <a:off x="4104830" y="4564889"/>
              <a:ext cx="972361" cy="534540"/>
              <a:chOff x="1137725" y="5053986"/>
              <a:chExt cx="972361" cy="534540"/>
            </a:xfrm>
          </p:grpSpPr>
          <p:grpSp>
            <p:nvGrpSpPr>
              <p:cNvPr id="616" name="Group 615"/>
              <p:cNvGrpSpPr/>
              <p:nvPr/>
            </p:nvGrpSpPr>
            <p:grpSpPr>
              <a:xfrm>
                <a:off x="1137725" y="5054548"/>
                <a:ext cx="972361" cy="533978"/>
                <a:chOff x="42431" y="3837998"/>
                <a:chExt cx="972361" cy="533978"/>
              </a:xfrm>
            </p:grpSpPr>
            <p:sp>
              <p:nvSpPr>
                <p:cNvPr id="618" name="Rounded Rectangle 617"/>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19" name="TextBox 618"/>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sp>
              <p:nvSpPr>
                <p:cNvPr id="620" name="TextBox 619"/>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Publish and Manage APIs to developers, partners and employees securely and at scale.</a:t>
                  </a:r>
                </a:p>
              </p:txBody>
            </p:sp>
          </p:grpSp>
          <p:pic>
            <p:nvPicPr>
              <p:cNvPr id="617" name="Picture 616"/>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1158952" y="5053986"/>
                <a:ext cx="228304" cy="228304"/>
              </a:xfrm>
              <a:prstGeom prst="rect">
                <a:avLst/>
              </a:prstGeom>
            </p:spPr>
          </p:pic>
        </p:grpSp>
        <p:grpSp>
          <p:nvGrpSpPr>
            <p:cNvPr id="74" name="Group 73"/>
            <p:cNvGrpSpPr/>
            <p:nvPr/>
          </p:nvGrpSpPr>
          <p:grpSpPr>
            <a:xfrm>
              <a:off x="2087185" y="4564889"/>
              <a:ext cx="972361" cy="533978"/>
              <a:chOff x="2189218" y="4645147"/>
              <a:chExt cx="972361" cy="533978"/>
            </a:xfrm>
          </p:grpSpPr>
          <p:grpSp>
            <p:nvGrpSpPr>
              <p:cNvPr id="621" name="Group 620"/>
              <p:cNvGrpSpPr/>
              <p:nvPr/>
            </p:nvGrpSpPr>
            <p:grpSpPr>
              <a:xfrm>
                <a:off x="2189218" y="4645147"/>
                <a:ext cx="972361" cy="533978"/>
                <a:chOff x="42431" y="3837998"/>
                <a:chExt cx="972361" cy="533978"/>
              </a:xfrm>
            </p:grpSpPr>
            <p:sp>
              <p:nvSpPr>
                <p:cNvPr id="622" name="Rounded Rectangle 621"/>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24" name="TextBox 623"/>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Create and surface your app logic as APIs for other services and apps to consume.</a:t>
                  </a:r>
                </a:p>
              </p:txBody>
            </p:sp>
            <p:sp>
              <p:nvSpPr>
                <p:cNvPr id="623" name="TextBox 622"/>
                <p:cNvSpPr txBox="1"/>
                <p:nvPr/>
              </p:nvSpPr>
              <p:spPr>
                <a:xfrm>
                  <a:off x="368334" y="3837998"/>
                  <a:ext cx="646458" cy="251659"/>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grpSp>
          <p:pic>
            <p:nvPicPr>
              <p:cNvPr id="625" name="Picture 624"/>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2239937" y="4667837"/>
                <a:ext cx="208558" cy="208558"/>
              </a:xfrm>
              <a:prstGeom prst="rect">
                <a:avLst/>
              </a:prstGeom>
            </p:spPr>
          </p:pic>
        </p:grpSp>
        <p:grpSp>
          <p:nvGrpSpPr>
            <p:cNvPr id="77" name="Group 76"/>
            <p:cNvGrpSpPr/>
            <p:nvPr/>
          </p:nvGrpSpPr>
          <p:grpSpPr>
            <a:xfrm>
              <a:off x="3094667" y="4564889"/>
              <a:ext cx="972361" cy="533978"/>
              <a:chOff x="158240" y="6476672"/>
              <a:chExt cx="972361" cy="533978"/>
            </a:xfrm>
          </p:grpSpPr>
          <p:grpSp>
            <p:nvGrpSpPr>
              <p:cNvPr id="626" name="Group 625"/>
              <p:cNvGrpSpPr/>
              <p:nvPr/>
            </p:nvGrpSpPr>
            <p:grpSpPr>
              <a:xfrm>
                <a:off x="158240" y="6476672"/>
                <a:ext cx="972361" cy="533978"/>
                <a:chOff x="42431" y="3837998"/>
                <a:chExt cx="972361" cy="533978"/>
              </a:xfrm>
            </p:grpSpPr>
            <p:sp>
              <p:nvSpPr>
                <p:cNvPr id="627" name="Rounded Rectangle 626"/>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28" name="TextBox 627"/>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sp>
              <p:nvSpPr>
                <p:cNvPr id="629" name="TextBox 628"/>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Build/execute business processes by linking your own custom API’s with an API Gallery/Marketplace</a:t>
                  </a:r>
                </a:p>
              </p:txBody>
            </p:sp>
          </p:grpSp>
          <p:pic>
            <p:nvPicPr>
              <p:cNvPr id="630" name="Picture 629"/>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204543" y="6499780"/>
                <a:ext cx="218285" cy="218285"/>
              </a:xfrm>
              <a:prstGeom prst="rect">
                <a:avLst/>
              </a:prstGeom>
            </p:spPr>
          </p:pic>
        </p:grpSp>
        <p:grpSp>
          <p:nvGrpSpPr>
            <p:cNvPr id="672" name="Group 671"/>
            <p:cNvGrpSpPr/>
            <p:nvPr/>
          </p:nvGrpSpPr>
          <p:grpSpPr>
            <a:xfrm>
              <a:off x="5112563" y="4564889"/>
              <a:ext cx="972361" cy="533978"/>
              <a:chOff x="1137725" y="5674022"/>
              <a:chExt cx="972361" cy="533978"/>
            </a:xfrm>
          </p:grpSpPr>
          <p:grpSp>
            <p:nvGrpSpPr>
              <p:cNvPr id="673" name="Group 672"/>
              <p:cNvGrpSpPr/>
              <p:nvPr/>
            </p:nvGrpSpPr>
            <p:grpSpPr>
              <a:xfrm>
                <a:off x="1137725" y="5674022"/>
                <a:ext cx="972361" cy="533978"/>
                <a:chOff x="42431" y="3837998"/>
                <a:chExt cx="972361" cy="533978"/>
              </a:xfrm>
            </p:grpSpPr>
            <p:sp>
              <p:nvSpPr>
                <p:cNvPr id="675" name="Rounded Rectangle 674"/>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76" name="TextBox 675"/>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sp>
              <p:nvSpPr>
                <p:cNvPr id="677" name="TextBox 676"/>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Deliver millions of cross platform push notifications from any application backend, anywhere.</a:t>
                  </a:r>
                </a:p>
              </p:txBody>
            </p:sp>
          </p:grpSp>
          <p:pic>
            <p:nvPicPr>
              <p:cNvPr id="674" name="Picture 673"/>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1170231" y="5689571"/>
                <a:ext cx="217025" cy="217025"/>
              </a:xfrm>
              <a:prstGeom prst="rect">
                <a:avLst/>
              </a:prstGeom>
            </p:spPr>
          </p:pic>
        </p:grpSp>
        <p:cxnSp>
          <p:nvCxnSpPr>
            <p:cNvPr id="678" name="Straight Connector 677"/>
            <p:cNvCxnSpPr/>
            <p:nvPr/>
          </p:nvCxnSpPr>
          <p:spPr>
            <a:xfrm>
              <a:off x="58259" y="4541630"/>
              <a:ext cx="6023637" cy="0"/>
            </a:xfrm>
            <a:prstGeom prst="line">
              <a:avLst/>
            </a:prstGeom>
            <a:ln w="19050">
              <a:solidFill>
                <a:srgbClr val="C5E42D"/>
              </a:solidFill>
            </a:ln>
          </p:spPr>
          <p:style>
            <a:lnRef idx="1">
              <a:schemeClr val="accent1"/>
            </a:lnRef>
            <a:fillRef idx="0">
              <a:schemeClr val="accent1"/>
            </a:fillRef>
            <a:effectRef idx="0">
              <a:schemeClr val="accent1"/>
            </a:effectRef>
            <a:fontRef idx="minor">
              <a:schemeClr val="tx1"/>
            </a:fontRef>
          </p:style>
        </p:cxnSp>
      </p:grpSp>
      <p:grpSp>
        <p:nvGrpSpPr>
          <p:cNvPr id="368" name="Group 367"/>
          <p:cNvGrpSpPr/>
          <p:nvPr/>
        </p:nvGrpSpPr>
        <p:grpSpPr>
          <a:xfrm>
            <a:off x="7483334" y="52989"/>
            <a:ext cx="4875443" cy="3423387"/>
            <a:chOff x="7336727" y="51075"/>
            <a:chExt cx="4781525" cy="3357440"/>
          </a:xfrm>
        </p:grpSpPr>
        <p:cxnSp>
          <p:nvCxnSpPr>
            <p:cNvPr id="10" name="Straight Connector 9"/>
            <p:cNvCxnSpPr/>
            <p:nvPr/>
          </p:nvCxnSpPr>
          <p:spPr>
            <a:xfrm>
              <a:off x="7336727" y="51075"/>
              <a:ext cx="0" cy="3357440"/>
            </a:xfrm>
            <a:prstGeom prst="line">
              <a:avLst/>
            </a:prstGeom>
          </p:spPr>
          <p:style>
            <a:lnRef idx="1">
              <a:schemeClr val="accent1"/>
            </a:lnRef>
            <a:fillRef idx="0">
              <a:schemeClr val="accent1"/>
            </a:fillRef>
            <a:effectRef idx="0">
              <a:schemeClr val="accent1"/>
            </a:effectRef>
            <a:fontRef idx="minor">
              <a:schemeClr val="tx1"/>
            </a:fontRef>
          </p:style>
        </p:cxnSp>
        <p:sp>
          <p:nvSpPr>
            <p:cNvPr id="420" name="Trapezoid 419"/>
            <p:cNvSpPr/>
            <p:nvPr/>
          </p:nvSpPr>
          <p:spPr>
            <a:xfrm>
              <a:off x="8771704" y="1410900"/>
              <a:ext cx="2682159" cy="340379"/>
            </a:xfrm>
            <a:prstGeom prst="trapezoid">
              <a:avLst/>
            </a:prstGeom>
            <a:solidFill>
              <a:srgbClr val="00ADEE"/>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grpSp>
          <p:nvGrpSpPr>
            <p:cNvPr id="421" name="Group 420"/>
            <p:cNvGrpSpPr/>
            <p:nvPr/>
          </p:nvGrpSpPr>
          <p:grpSpPr>
            <a:xfrm>
              <a:off x="11704265" y="856543"/>
              <a:ext cx="413987" cy="1435699"/>
              <a:chOff x="8472956" y="1452154"/>
              <a:chExt cx="413987" cy="1435699"/>
            </a:xfrm>
          </p:grpSpPr>
          <p:sp>
            <p:nvSpPr>
              <p:cNvPr id="427" name="Rounded Rectangle 426"/>
              <p:cNvSpPr/>
              <p:nvPr/>
            </p:nvSpPr>
            <p:spPr>
              <a:xfrm>
                <a:off x="8472956" y="1485607"/>
                <a:ext cx="373332" cy="1351476"/>
              </a:xfrm>
              <a:prstGeom prst="roundRect">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2317" eaLnBrk="0" fontAlgn="base" hangingPunct="0">
                  <a:spcBef>
                    <a:spcPct val="0"/>
                  </a:spcBef>
                  <a:spcAft>
                    <a:spcPct val="0"/>
                  </a:spcAft>
                </a:pPr>
                <a:endParaRPr lang="en-US" sz="1835">
                  <a:solidFill>
                    <a:prstClr val="black"/>
                  </a:solidFill>
                </a:endParaRPr>
              </a:p>
            </p:txBody>
          </p:sp>
          <p:sp>
            <p:nvSpPr>
              <p:cNvPr id="428" name="Rectangle 427"/>
              <p:cNvSpPr/>
              <p:nvPr/>
            </p:nvSpPr>
            <p:spPr>
              <a:xfrm>
                <a:off x="8795856" y="1452154"/>
                <a:ext cx="91087" cy="1435699"/>
              </a:xfrm>
              <a:prstGeom prst="rect">
                <a:avLst/>
              </a:prstGeom>
              <a:solidFill>
                <a:srgbClr val="184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grpSp>
        <p:grpSp>
          <p:nvGrpSpPr>
            <p:cNvPr id="479" name="Group 478"/>
            <p:cNvGrpSpPr/>
            <p:nvPr/>
          </p:nvGrpSpPr>
          <p:grpSpPr>
            <a:xfrm flipH="1">
              <a:off x="7688073" y="804569"/>
              <a:ext cx="413987" cy="1435699"/>
              <a:chOff x="8472956" y="1452154"/>
              <a:chExt cx="413987" cy="1435699"/>
            </a:xfrm>
          </p:grpSpPr>
          <p:sp>
            <p:nvSpPr>
              <p:cNvPr id="480" name="Rounded Rectangle 479"/>
              <p:cNvSpPr/>
              <p:nvPr/>
            </p:nvSpPr>
            <p:spPr>
              <a:xfrm>
                <a:off x="8472956" y="1485607"/>
                <a:ext cx="373332" cy="1351476"/>
              </a:xfrm>
              <a:prstGeom prst="roundRect">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2317" eaLnBrk="0" fontAlgn="base" hangingPunct="0">
                  <a:spcBef>
                    <a:spcPct val="0"/>
                  </a:spcBef>
                  <a:spcAft>
                    <a:spcPct val="0"/>
                  </a:spcAft>
                </a:pPr>
                <a:endParaRPr lang="en-US" sz="1835">
                  <a:solidFill>
                    <a:prstClr val="black"/>
                  </a:solidFill>
                </a:endParaRPr>
              </a:p>
            </p:txBody>
          </p:sp>
          <p:sp>
            <p:nvSpPr>
              <p:cNvPr id="481" name="Rectangle 480"/>
              <p:cNvSpPr/>
              <p:nvPr/>
            </p:nvSpPr>
            <p:spPr>
              <a:xfrm>
                <a:off x="8795856" y="1452154"/>
                <a:ext cx="91087" cy="1435699"/>
              </a:xfrm>
              <a:prstGeom prst="rect">
                <a:avLst/>
              </a:prstGeom>
              <a:solidFill>
                <a:srgbClr val="184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grpSp>
        <p:grpSp>
          <p:nvGrpSpPr>
            <p:cNvPr id="482" name="Group 481"/>
            <p:cNvGrpSpPr/>
            <p:nvPr/>
          </p:nvGrpSpPr>
          <p:grpSpPr>
            <a:xfrm>
              <a:off x="8898713" y="876321"/>
              <a:ext cx="2389500" cy="376296"/>
              <a:chOff x="6407955" y="2789239"/>
              <a:chExt cx="2389500" cy="376296"/>
            </a:xfrm>
          </p:grpSpPr>
          <p:sp>
            <p:nvSpPr>
              <p:cNvPr id="483" name="Rounded Rectangle 482"/>
              <p:cNvSpPr/>
              <p:nvPr/>
            </p:nvSpPr>
            <p:spPr>
              <a:xfrm>
                <a:off x="6407955" y="2789239"/>
                <a:ext cx="2389500" cy="376296"/>
              </a:xfrm>
              <a:prstGeom prst="roundRect">
                <a:avLst>
                  <a:gd name="adj" fmla="val 4266"/>
                </a:avLst>
              </a:prstGeom>
              <a:solidFill>
                <a:srgbClr val="00ADEE"/>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484" name="Picture 483"/>
              <p:cNvPicPr>
                <a:picLocks noChangeAspect="1"/>
              </p:cNvPicPr>
              <p:nvPr/>
            </p:nvPicPr>
            <p:blipFill>
              <a:blip r:embed="rId36"/>
              <a:stretch>
                <a:fillRect/>
              </a:stretch>
            </p:blipFill>
            <p:spPr>
              <a:xfrm>
                <a:off x="6431660" y="2814480"/>
                <a:ext cx="2340252" cy="310281"/>
              </a:xfrm>
              <a:prstGeom prst="rect">
                <a:avLst/>
              </a:prstGeom>
            </p:spPr>
          </p:pic>
        </p:grpSp>
        <p:pic>
          <p:nvPicPr>
            <p:cNvPr id="485" name="Picture 484"/>
            <p:cNvPicPr>
              <a:picLocks noChangeAspect="1"/>
            </p:cNvPicPr>
            <p:nvPr/>
          </p:nvPicPr>
          <p:blipFill>
            <a:blip r:embed="rId37"/>
            <a:stretch>
              <a:fillRect/>
            </a:stretch>
          </p:blipFill>
          <p:spPr>
            <a:xfrm>
              <a:off x="7758959" y="876970"/>
              <a:ext cx="286443" cy="1291264"/>
            </a:xfrm>
            <a:prstGeom prst="rect">
              <a:avLst/>
            </a:prstGeom>
          </p:spPr>
        </p:pic>
        <p:pic>
          <p:nvPicPr>
            <p:cNvPr id="487" name="Picture 486"/>
            <p:cNvPicPr>
              <a:picLocks noChangeAspect="1"/>
            </p:cNvPicPr>
            <p:nvPr/>
          </p:nvPicPr>
          <p:blipFill>
            <a:blip r:embed="rId38"/>
            <a:stretch>
              <a:fillRect/>
            </a:stretch>
          </p:blipFill>
          <p:spPr>
            <a:xfrm>
              <a:off x="11727163" y="1006953"/>
              <a:ext cx="344890" cy="1090599"/>
            </a:xfrm>
            <a:prstGeom prst="rect">
              <a:avLst/>
            </a:prstGeom>
          </p:spPr>
        </p:pic>
        <p:sp>
          <p:nvSpPr>
            <p:cNvPr id="488" name="TextBox 487"/>
            <p:cNvSpPr txBox="1"/>
            <p:nvPr/>
          </p:nvSpPr>
          <p:spPr>
            <a:xfrm>
              <a:off x="7726394" y="683973"/>
              <a:ext cx="374561" cy="15219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GALLERY</a:t>
              </a:r>
            </a:p>
          </p:txBody>
        </p:sp>
        <p:sp>
          <p:nvSpPr>
            <p:cNvPr id="489" name="TextBox 488"/>
            <p:cNvSpPr txBox="1"/>
            <p:nvPr/>
          </p:nvSpPr>
          <p:spPr>
            <a:xfrm>
              <a:off x="11717214" y="687623"/>
              <a:ext cx="374561" cy="15219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DEPLOY</a:t>
              </a:r>
            </a:p>
          </p:txBody>
        </p:sp>
        <p:sp>
          <p:nvSpPr>
            <p:cNvPr id="493" name="TextBox 492"/>
            <p:cNvSpPr txBox="1"/>
            <p:nvPr/>
          </p:nvSpPr>
          <p:spPr>
            <a:xfrm>
              <a:off x="8276104" y="981738"/>
              <a:ext cx="374561" cy="270879"/>
            </a:xfrm>
            <a:prstGeom prst="rect">
              <a:avLst/>
            </a:prstGeom>
            <a:noFill/>
            <a:ln>
              <a:noFill/>
            </a:ln>
          </p:spPr>
          <p:txBody>
            <a:bodyPr wrap="none" lIns="0" tIns="27971" rIns="0" bIns="0" rtlCol="0">
              <a:noAutofit/>
            </a:bodyPr>
            <a:lstStyle/>
            <a:p>
              <a:pPr algn="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YOUR </a:t>
              </a:r>
            </a:p>
            <a:p>
              <a:pPr algn="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CODE</a:t>
              </a:r>
            </a:p>
          </p:txBody>
        </p:sp>
        <p:pic>
          <p:nvPicPr>
            <p:cNvPr id="494" name="Picture 493" descr="Load Balancer white.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16614" y="1512442"/>
              <a:ext cx="195970" cy="163744"/>
            </a:xfrm>
            <a:prstGeom prst="rect">
              <a:avLst/>
            </a:prstGeom>
          </p:spPr>
        </p:pic>
        <p:sp>
          <p:nvSpPr>
            <p:cNvPr id="497" name="TextBox 496"/>
            <p:cNvSpPr txBox="1"/>
            <p:nvPr/>
          </p:nvSpPr>
          <p:spPr>
            <a:xfrm>
              <a:off x="8149114" y="2431420"/>
              <a:ext cx="501551" cy="271222"/>
            </a:xfrm>
            <a:prstGeom prst="rect">
              <a:avLst/>
            </a:prstGeom>
            <a:noFill/>
            <a:ln>
              <a:noFill/>
            </a:ln>
          </p:spPr>
          <p:txBody>
            <a:bodyPr wrap="none" lIns="0" tIns="27971" rIns="0" bIns="0" rtlCol="0">
              <a:noAutofit/>
            </a:bodyPr>
            <a:lstStyle/>
            <a:p>
              <a:pPr algn="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APP </a:t>
              </a:r>
            </a:p>
            <a:p>
              <a:pPr algn="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TYPES</a:t>
              </a:r>
            </a:p>
          </p:txBody>
        </p:sp>
        <p:sp>
          <p:nvSpPr>
            <p:cNvPr id="498" name="TextBox 497"/>
            <p:cNvSpPr txBox="1"/>
            <p:nvPr/>
          </p:nvSpPr>
          <p:spPr>
            <a:xfrm>
              <a:off x="9911279" y="1514399"/>
              <a:ext cx="497573" cy="161787"/>
            </a:xfrm>
            <a:prstGeom prst="rect">
              <a:avLst/>
            </a:prstGeom>
            <a:noFill/>
            <a:ln>
              <a:noFill/>
            </a:ln>
          </p:spPr>
          <p:txBody>
            <a:bodyPr wrap="none" lIns="0" tIns="27971" rIns="0" bIns="0" rtlCol="0">
              <a:noAutofit/>
            </a:bodyPr>
            <a:lstStyle/>
            <a:p>
              <a:pPr algn="ctr" defTabSz="932317" eaLnBrk="0" fontAlgn="base" hangingPunct="0">
                <a:lnSpc>
                  <a:spcPts val="816"/>
                </a:lnSpc>
                <a:spcBef>
                  <a:spcPct val="0"/>
                </a:spcBef>
                <a:spcAft>
                  <a:spcPct val="0"/>
                </a:spcAft>
              </a:pPr>
              <a:r>
                <a:rPr lang="en-US" sz="612"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Load Balancer</a:t>
              </a:r>
            </a:p>
          </p:txBody>
        </p:sp>
        <p:grpSp>
          <p:nvGrpSpPr>
            <p:cNvPr id="502" name="Group 501"/>
            <p:cNvGrpSpPr/>
            <p:nvPr/>
          </p:nvGrpSpPr>
          <p:grpSpPr>
            <a:xfrm rot="5400000">
              <a:off x="9975422" y="1453639"/>
              <a:ext cx="413987" cy="3418227"/>
              <a:chOff x="8472956" y="1452154"/>
              <a:chExt cx="413987" cy="1435699"/>
            </a:xfrm>
          </p:grpSpPr>
          <p:sp>
            <p:nvSpPr>
              <p:cNvPr id="503" name="Rounded Rectangle 502"/>
              <p:cNvSpPr/>
              <p:nvPr/>
            </p:nvSpPr>
            <p:spPr>
              <a:xfrm>
                <a:off x="8472956" y="1485607"/>
                <a:ext cx="373332" cy="1351476"/>
              </a:xfrm>
              <a:prstGeom prst="roundRect">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2317" eaLnBrk="0" fontAlgn="base" hangingPunct="0">
                  <a:spcBef>
                    <a:spcPct val="0"/>
                  </a:spcBef>
                  <a:spcAft>
                    <a:spcPct val="0"/>
                  </a:spcAft>
                </a:pPr>
                <a:endParaRPr lang="en-US" sz="1835">
                  <a:solidFill>
                    <a:prstClr val="black"/>
                  </a:solidFill>
                </a:endParaRPr>
              </a:p>
            </p:txBody>
          </p:sp>
          <p:sp>
            <p:nvSpPr>
              <p:cNvPr id="504" name="Rectangle 503"/>
              <p:cNvSpPr/>
              <p:nvPr/>
            </p:nvSpPr>
            <p:spPr>
              <a:xfrm>
                <a:off x="8795856" y="1452154"/>
                <a:ext cx="91087" cy="1435699"/>
              </a:xfrm>
              <a:prstGeom prst="rect">
                <a:avLst/>
              </a:prstGeom>
              <a:solidFill>
                <a:srgbClr val="184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grpSp>
        <p:sp>
          <p:nvSpPr>
            <p:cNvPr id="505" name="TextBox 504"/>
            <p:cNvSpPr txBox="1"/>
            <p:nvPr/>
          </p:nvSpPr>
          <p:spPr>
            <a:xfrm>
              <a:off x="9768629" y="3065387"/>
              <a:ext cx="374561" cy="15219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API MARKETPLACE…</a:t>
              </a:r>
            </a:p>
          </p:txBody>
        </p:sp>
        <p:cxnSp>
          <p:nvCxnSpPr>
            <p:cNvPr id="506" name="Straight Connector 505"/>
            <p:cNvCxnSpPr/>
            <p:nvPr/>
          </p:nvCxnSpPr>
          <p:spPr>
            <a:xfrm flipH="1">
              <a:off x="9659732" y="2880942"/>
              <a:ext cx="4480" cy="242890"/>
            </a:xfrm>
            <a:prstGeom prst="line">
              <a:avLst/>
            </a:prstGeom>
            <a:ln w="28575">
              <a:solidFill>
                <a:schemeClr val="accent1">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7" name="TextBox 506"/>
            <p:cNvSpPr txBox="1"/>
            <p:nvPr/>
          </p:nvSpPr>
          <p:spPr>
            <a:xfrm>
              <a:off x="8921426" y="2744472"/>
              <a:ext cx="374561" cy="15219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API APP</a:t>
              </a:r>
            </a:p>
          </p:txBody>
        </p:sp>
        <p:sp>
          <p:nvSpPr>
            <p:cNvPr id="508" name="TextBox 507"/>
            <p:cNvSpPr txBox="1"/>
            <p:nvPr/>
          </p:nvSpPr>
          <p:spPr>
            <a:xfrm>
              <a:off x="10215211" y="2754260"/>
              <a:ext cx="374561" cy="15219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WEB APP</a:t>
              </a:r>
            </a:p>
          </p:txBody>
        </p:sp>
        <p:sp>
          <p:nvSpPr>
            <p:cNvPr id="509" name="TextBox 508"/>
            <p:cNvSpPr txBox="1"/>
            <p:nvPr/>
          </p:nvSpPr>
          <p:spPr>
            <a:xfrm>
              <a:off x="9507096" y="2745657"/>
              <a:ext cx="374561" cy="15219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LOGIC APP</a:t>
              </a:r>
            </a:p>
          </p:txBody>
        </p:sp>
        <p:sp>
          <p:nvSpPr>
            <p:cNvPr id="510" name="TextBox 509"/>
            <p:cNvSpPr txBox="1"/>
            <p:nvPr/>
          </p:nvSpPr>
          <p:spPr>
            <a:xfrm>
              <a:off x="10912672" y="2745598"/>
              <a:ext cx="374561" cy="15219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MOBILE APP</a:t>
              </a:r>
            </a:p>
          </p:txBody>
        </p:sp>
        <p:sp>
          <p:nvSpPr>
            <p:cNvPr id="511" name="Rounded Rectangle 510"/>
            <p:cNvSpPr/>
            <p:nvPr/>
          </p:nvSpPr>
          <p:spPr>
            <a:xfrm>
              <a:off x="9936671" y="1781903"/>
              <a:ext cx="362764" cy="285680"/>
            </a:xfrm>
            <a:prstGeom prst="roundRect">
              <a:avLst>
                <a:gd name="adj" fmla="val 599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sp>
          <p:nvSpPr>
            <p:cNvPr id="513" name="Rounded Rectangle 512"/>
            <p:cNvSpPr/>
            <p:nvPr/>
          </p:nvSpPr>
          <p:spPr>
            <a:xfrm>
              <a:off x="10320065" y="1781903"/>
              <a:ext cx="362764" cy="285680"/>
            </a:xfrm>
            <a:prstGeom prst="roundRect">
              <a:avLst>
                <a:gd name="adj" fmla="val 599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sp>
          <p:nvSpPr>
            <p:cNvPr id="520" name="Rounded Rectangle 519"/>
            <p:cNvSpPr/>
            <p:nvPr/>
          </p:nvSpPr>
          <p:spPr>
            <a:xfrm>
              <a:off x="10704285" y="1781903"/>
              <a:ext cx="362764" cy="285680"/>
            </a:xfrm>
            <a:prstGeom prst="roundRect">
              <a:avLst>
                <a:gd name="adj" fmla="val 599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521" name="Picture 520" descr="Tablet.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0993364" y="149333"/>
              <a:ext cx="374549" cy="374549"/>
            </a:xfrm>
            <a:prstGeom prst="rect">
              <a:avLst/>
            </a:prstGeom>
          </p:spPr>
        </p:pic>
        <p:pic>
          <p:nvPicPr>
            <p:cNvPr id="525" name="Picture 524" descr="Phone.png"/>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606215" y="301758"/>
              <a:ext cx="324828" cy="324828"/>
            </a:xfrm>
            <a:prstGeom prst="rect">
              <a:avLst/>
            </a:prstGeom>
          </p:spPr>
        </p:pic>
        <p:sp>
          <p:nvSpPr>
            <p:cNvPr id="534" name="Up Arrow 533"/>
            <p:cNvSpPr/>
            <p:nvPr/>
          </p:nvSpPr>
          <p:spPr>
            <a:xfrm rot="10800000">
              <a:off x="9701259" y="640183"/>
              <a:ext cx="77957" cy="152423"/>
            </a:xfrm>
            <a:prstGeom prst="upArrow">
              <a:avLst>
                <a:gd name="adj1" fmla="val 45179"/>
                <a:gd name="adj2" fmla="val 56115"/>
              </a:avLst>
            </a:prstGeom>
            <a:solidFill>
              <a:srgbClr val="399C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dirty="0">
                <a:solidFill>
                  <a:prstClr val="white"/>
                </a:solidFill>
              </a:endParaRPr>
            </a:p>
          </p:txBody>
        </p:sp>
        <p:sp>
          <p:nvSpPr>
            <p:cNvPr id="535" name="Up Arrow 534"/>
            <p:cNvSpPr/>
            <p:nvPr/>
          </p:nvSpPr>
          <p:spPr>
            <a:xfrm rot="10800000">
              <a:off x="11138715" y="482962"/>
              <a:ext cx="85040" cy="194442"/>
            </a:xfrm>
            <a:prstGeom prst="upArrow">
              <a:avLst>
                <a:gd name="adj1" fmla="val 45179"/>
                <a:gd name="adj2" fmla="val 56115"/>
              </a:avLst>
            </a:prstGeom>
            <a:solidFill>
              <a:srgbClr val="399C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dirty="0">
                <a:solidFill>
                  <a:prstClr val="white"/>
                </a:solidFill>
              </a:endParaRPr>
            </a:p>
          </p:txBody>
        </p:sp>
        <p:pic>
          <p:nvPicPr>
            <p:cNvPr id="536" name="Picture 535" descr="Laptop computer.png"/>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10507909" y="183370"/>
              <a:ext cx="486776" cy="486776"/>
            </a:xfrm>
            <a:prstGeom prst="rect">
              <a:avLst/>
            </a:prstGeom>
          </p:spPr>
        </p:pic>
        <p:sp>
          <p:nvSpPr>
            <p:cNvPr id="545" name="TextBox 544"/>
            <p:cNvSpPr txBox="1"/>
            <p:nvPr/>
          </p:nvSpPr>
          <p:spPr>
            <a:xfrm>
              <a:off x="9321577" y="172055"/>
              <a:ext cx="613507" cy="15219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Windows Phone</a:t>
              </a:r>
            </a:p>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iOS</a:t>
              </a:r>
            </a:p>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Android</a:t>
              </a:r>
            </a:p>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Nokia X</a:t>
              </a:r>
            </a:p>
          </p:txBody>
        </p:sp>
        <p:sp>
          <p:nvSpPr>
            <p:cNvPr id="546" name="TextBox 545"/>
            <p:cNvSpPr txBox="1"/>
            <p:nvPr/>
          </p:nvSpPr>
          <p:spPr>
            <a:xfrm>
              <a:off x="10099338" y="113653"/>
              <a:ext cx="613507" cy="15219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Windows Store</a:t>
              </a:r>
            </a:p>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iOS</a:t>
              </a:r>
            </a:p>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Android</a:t>
              </a:r>
            </a:p>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HTML5/JS</a:t>
              </a:r>
            </a:p>
          </p:txBody>
        </p:sp>
        <p:sp>
          <p:nvSpPr>
            <p:cNvPr id="547" name="TextBox 546"/>
            <p:cNvSpPr txBox="1"/>
            <p:nvPr/>
          </p:nvSpPr>
          <p:spPr>
            <a:xfrm>
              <a:off x="8276104" y="1797917"/>
              <a:ext cx="374561" cy="152193"/>
            </a:xfrm>
            <a:prstGeom prst="rect">
              <a:avLst/>
            </a:prstGeom>
            <a:noFill/>
            <a:ln>
              <a:noFill/>
            </a:ln>
          </p:spPr>
          <p:txBody>
            <a:bodyPr wrap="none" lIns="0" tIns="27971" rIns="0" bIns="0" rtlCol="0">
              <a:noAutofit/>
            </a:bodyPr>
            <a:lstStyle/>
            <a:p>
              <a:pPr algn="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APP </a:t>
              </a:r>
            </a:p>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INSTANCES</a:t>
              </a:r>
            </a:p>
          </p:txBody>
        </p:sp>
        <p:sp>
          <p:nvSpPr>
            <p:cNvPr id="548" name="TextBox 547"/>
            <p:cNvSpPr txBox="1"/>
            <p:nvPr/>
          </p:nvSpPr>
          <p:spPr>
            <a:xfrm>
              <a:off x="7876467" y="105286"/>
              <a:ext cx="1318268" cy="343581"/>
            </a:xfrm>
            <a:prstGeom prst="rect">
              <a:avLst/>
            </a:prstGeom>
            <a:noFill/>
          </p:spPr>
          <p:txBody>
            <a:bodyPr wrap="none" rtlCol="0">
              <a:spAutoFit/>
            </a:bodyPr>
            <a:lstStyle/>
            <a:p>
              <a:pPr defTabSz="932317" eaLnBrk="0" fontAlgn="base" hangingPunct="0">
                <a:spcBef>
                  <a:spcPct val="0"/>
                </a:spcBef>
                <a:spcAft>
                  <a:spcPct val="0"/>
                </a:spcAft>
              </a:pPr>
              <a:r>
                <a:rPr lang="en-US" sz="1632" dirty="0">
                  <a:solidFill>
                    <a:prstClr val="white">
                      <a:lumMod val="85000"/>
                    </a:prstClr>
                  </a:solidFill>
                  <a:latin typeface="Segoe UI Light" panose="020B0502040204020203" pitchFamily="34" charset="0"/>
                  <a:ea typeface="Arial Unicode MS" panose="020B0604020202020204" pitchFamily="34" charset="-128"/>
                  <a:cs typeface="Segoe UI Light" panose="020B0502040204020203" pitchFamily="34" charset="0"/>
                </a:rPr>
                <a:t>App Services</a:t>
              </a:r>
            </a:p>
          </p:txBody>
        </p:sp>
        <p:sp>
          <p:nvSpPr>
            <p:cNvPr id="549" name="Rounded Rectangle 548"/>
            <p:cNvSpPr/>
            <p:nvPr/>
          </p:nvSpPr>
          <p:spPr>
            <a:xfrm>
              <a:off x="9547623" y="1781903"/>
              <a:ext cx="362764" cy="285680"/>
            </a:xfrm>
            <a:prstGeom prst="roundRect">
              <a:avLst>
                <a:gd name="adj" fmla="val 599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sp>
          <p:nvSpPr>
            <p:cNvPr id="550" name="Rounded Rectangle 549"/>
            <p:cNvSpPr/>
            <p:nvPr/>
          </p:nvSpPr>
          <p:spPr>
            <a:xfrm>
              <a:off x="9160630" y="1781903"/>
              <a:ext cx="362764" cy="285680"/>
            </a:xfrm>
            <a:prstGeom prst="roundRect">
              <a:avLst>
                <a:gd name="adj" fmla="val 599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sp>
          <p:nvSpPr>
            <p:cNvPr id="551" name="Rounded Rectangle 550"/>
            <p:cNvSpPr/>
            <p:nvPr/>
          </p:nvSpPr>
          <p:spPr>
            <a:xfrm>
              <a:off x="8774626" y="1781903"/>
              <a:ext cx="362764" cy="285680"/>
            </a:xfrm>
            <a:prstGeom prst="roundRect">
              <a:avLst>
                <a:gd name="adj" fmla="val 599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sp>
          <p:nvSpPr>
            <p:cNvPr id="552" name="Rounded Rectangle 551"/>
            <p:cNvSpPr/>
            <p:nvPr/>
          </p:nvSpPr>
          <p:spPr>
            <a:xfrm>
              <a:off x="11091099" y="1781903"/>
              <a:ext cx="362764" cy="285680"/>
            </a:xfrm>
            <a:prstGeom prst="roundRect">
              <a:avLst>
                <a:gd name="adj" fmla="val 599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553" name="Picture 552"/>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7533300" y="83543"/>
              <a:ext cx="361757" cy="361757"/>
            </a:xfrm>
            <a:prstGeom prst="rect">
              <a:avLst/>
            </a:prstGeom>
          </p:spPr>
        </p:pic>
        <p:pic>
          <p:nvPicPr>
            <p:cNvPr id="554" name="Picture 553"/>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10226601" y="2390473"/>
              <a:ext cx="337618" cy="337618"/>
            </a:xfrm>
            <a:prstGeom prst="rect">
              <a:avLst/>
            </a:prstGeom>
          </p:spPr>
        </p:pic>
        <p:pic>
          <p:nvPicPr>
            <p:cNvPr id="555" name="Picture 554"/>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10950311" y="2382090"/>
              <a:ext cx="350337" cy="350337"/>
            </a:xfrm>
            <a:prstGeom prst="rect">
              <a:avLst/>
            </a:prstGeom>
          </p:spPr>
        </p:pic>
        <p:pic>
          <p:nvPicPr>
            <p:cNvPr id="556" name="Picture 555"/>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9572449" y="2412838"/>
              <a:ext cx="312510" cy="312510"/>
            </a:xfrm>
            <a:prstGeom prst="rect">
              <a:avLst/>
            </a:prstGeom>
          </p:spPr>
        </p:pic>
        <p:pic>
          <p:nvPicPr>
            <p:cNvPr id="557" name="Picture 556"/>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8952537" y="2390713"/>
              <a:ext cx="343450" cy="343450"/>
            </a:xfrm>
            <a:prstGeom prst="rect">
              <a:avLst/>
            </a:prstGeom>
          </p:spPr>
        </p:pic>
        <p:pic>
          <p:nvPicPr>
            <p:cNvPr id="558" name="Picture 557"/>
            <p:cNvPicPr>
              <a:picLocks noChangeAspect="1"/>
            </p:cNvPicPr>
            <p:nvPr/>
          </p:nvPicPr>
          <p:blipFill>
            <a:blip r:embed="rId30"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0021011" y="1815573"/>
              <a:ext cx="210749" cy="210749"/>
            </a:xfrm>
            <a:prstGeom prst="rect">
              <a:avLst/>
            </a:prstGeom>
          </p:spPr>
        </p:pic>
        <p:pic>
          <p:nvPicPr>
            <p:cNvPr id="559" name="Picture 558"/>
            <p:cNvPicPr>
              <a:picLocks noChangeAspect="1"/>
            </p:cNvPicPr>
            <p:nvPr/>
          </p:nvPicPr>
          <p:blipFill>
            <a:blip r:embed="rId3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8850995" y="1814033"/>
              <a:ext cx="236144" cy="236144"/>
            </a:xfrm>
            <a:prstGeom prst="rect">
              <a:avLst/>
            </a:prstGeom>
          </p:spPr>
        </p:pic>
        <p:pic>
          <p:nvPicPr>
            <p:cNvPr id="560" name="Picture 559"/>
            <p:cNvPicPr>
              <a:picLocks noChangeAspect="1"/>
            </p:cNvPicPr>
            <p:nvPr/>
          </p:nvPicPr>
          <p:blipFill>
            <a:blip r:embed="rId3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9219469" y="1814033"/>
              <a:ext cx="236144" cy="236144"/>
            </a:xfrm>
            <a:prstGeom prst="rect">
              <a:avLst/>
            </a:prstGeom>
          </p:spPr>
        </p:pic>
        <p:pic>
          <p:nvPicPr>
            <p:cNvPr id="561" name="Picture 560"/>
            <p:cNvPicPr>
              <a:picLocks noChangeAspect="1"/>
            </p:cNvPicPr>
            <p:nvPr/>
          </p:nvPicPr>
          <p:blipFill>
            <a:blip r:embed="rId3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9608023" y="1814033"/>
              <a:ext cx="236144" cy="236144"/>
            </a:xfrm>
            <a:prstGeom prst="rect">
              <a:avLst/>
            </a:prstGeom>
          </p:spPr>
        </p:pic>
        <p:pic>
          <p:nvPicPr>
            <p:cNvPr id="562" name="Picture 561"/>
            <p:cNvPicPr>
              <a:picLocks noChangeAspect="1"/>
            </p:cNvPicPr>
            <p:nvPr/>
          </p:nvPicPr>
          <p:blipFill>
            <a:blip r:embed="rId30"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0390199" y="1815573"/>
              <a:ext cx="210749" cy="210749"/>
            </a:xfrm>
            <a:prstGeom prst="rect">
              <a:avLst/>
            </a:prstGeom>
          </p:spPr>
        </p:pic>
        <p:pic>
          <p:nvPicPr>
            <p:cNvPr id="563" name="Picture 562"/>
            <p:cNvPicPr>
              <a:picLocks noChangeAspect="1"/>
            </p:cNvPicPr>
            <p:nvPr/>
          </p:nvPicPr>
          <p:blipFill>
            <a:blip r:embed="rId3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0761752" y="1814033"/>
              <a:ext cx="215952" cy="215952"/>
            </a:xfrm>
            <a:prstGeom prst="rect">
              <a:avLst/>
            </a:prstGeom>
          </p:spPr>
        </p:pic>
        <p:pic>
          <p:nvPicPr>
            <p:cNvPr id="564" name="Picture 563"/>
            <p:cNvPicPr>
              <a:picLocks noChangeAspect="1"/>
            </p:cNvPicPr>
            <p:nvPr/>
          </p:nvPicPr>
          <p:blipFill>
            <a:blip r:embed="rId3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1147756" y="1814033"/>
              <a:ext cx="215952" cy="215952"/>
            </a:xfrm>
            <a:prstGeom prst="rect">
              <a:avLst/>
            </a:prstGeom>
          </p:spPr>
        </p:pic>
        <p:cxnSp>
          <p:nvCxnSpPr>
            <p:cNvPr id="712" name="Straight Connector 711"/>
            <p:cNvCxnSpPr/>
            <p:nvPr/>
          </p:nvCxnSpPr>
          <p:spPr>
            <a:xfrm flipH="1">
              <a:off x="9126658" y="2880942"/>
              <a:ext cx="4480" cy="242890"/>
            </a:xfrm>
            <a:prstGeom prst="line">
              <a:avLst/>
            </a:prstGeom>
            <a:ln w="28575">
              <a:solidFill>
                <a:schemeClr val="accent1">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85" name="Group 384"/>
          <p:cNvGrpSpPr/>
          <p:nvPr/>
        </p:nvGrpSpPr>
        <p:grpSpPr>
          <a:xfrm>
            <a:off x="52591" y="5291223"/>
            <a:ext cx="5128734" cy="698185"/>
            <a:chOff x="49125" y="5188403"/>
            <a:chExt cx="5029937" cy="684735"/>
          </a:xfrm>
        </p:grpSpPr>
        <p:sp>
          <p:nvSpPr>
            <p:cNvPr id="713" name="TextBox 712"/>
            <p:cNvSpPr txBox="1"/>
            <p:nvPr/>
          </p:nvSpPr>
          <p:spPr>
            <a:xfrm>
              <a:off x="58259" y="5188403"/>
              <a:ext cx="966304" cy="209810"/>
            </a:xfrm>
            <a:prstGeom prst="rect">
              <a:avLst/>
            </a:prstGeom>
            <a:noFill/>
          </p:spPr>
          <p:txBody>
            <a:bodyPr wrap="none" lIns="0" tIns="0" rIns="0" bIns="0" rtlCol="0">
              <a:noAutofit/>
            </a:bodyPr>
            <a:lstStyle/>
            <a:p>
              <a:pPr defTabSz="932317" eaLnBrk="0" fontAlgn="base" hangingPunct="0">
                <a:spcBef>
                  <a:spcPct val="0"/>
                </a:spcBef>
                <a:spcAft>
                  <a:spcPct val="0"/>
                </a:spcAft>
              </a:pPr>
              <a:r>
                <a:rPr lang="en-US" sz="714" dirty="0">
                  <a:solidFill>
                    <a:srgbClr val="F2921F"/>
                  </a:solidFill>
                  <a:latin typeface="Segoe UI Semibold" panose="020B0702040204020203" pitchFamily="34" charset="0"/>
                  <a:ea typeface="Arial Unicode MS" panose="020B0604020202020204" pitchFamily="34" charset="-128"/>
                  <a:cs typeface="Segoe UI Semibold" panose="020B0702040204020203" pitchFamily="34" charset="0"/>
                </a:rPr>
                <a:t>STORAGE &amp; BACKUP</a:t>
              </a:r>
            </a:p>
          </p:txBody>
        </p:sp>
        <p:grpSp>
          <p:nvGrpSpPr>
            <p:cNvPr id="146" name="Group 145"/>
            <p:cNvGrpSpPr/>
            <p:nvPr/>
          </p:nvGrpSpPr>
          <p:grpSpPr>
            <a:xfrm>
              <a:off x="1068072" y="5339160"/>
              <a:ext cx="972361" cy="533978"/>
              <a:chOff x="-1203244" y="2893322"/>
              <a:chExt cx="972361" cy="533978"/>
            </a:xfrm>
          </p:grpSpPr>
          <p:grpSp>
            <p:nvGrpSpPr>
              <p:cNvPr id="722" name="Group 721"/>
              <p:cNvGrpSpPr/>
              <p:nvPr/>
            </p:nvGrpSpPr>
            <p:grpSpPr>
              <a:xfrm>
                <a:off x="-1203244" y="2893322"/>
                <a:ext cx="972361" cy="533978"/>
                <a:chOff x="42431" y="3837998"/>
                <a:chExt cx="972361" cy="533978"/>
              </a:xfrm>
            </p:grpSpPr>
            <p:sp>
              <p:nvSpPr>
                <p:cNvPr id="723" name="Rounded Rectangle 722"/>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24" name="TextBox 723"/>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sp>
              <p:nvSpPr>
                <p:cNvPr id="725" name="TextBox 724"/>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Managed service that handles backup/restore of Windows Server machines/backup agent.</a:t>
                  </a:r>
                </a:p>
              </p:txBody>
            </p:sp>
          </p:grpSp>
          <p:pic>
            <p:nvPicPr>
              <p:cNvPr id="734" name="Picture 733" descr="Backup Service.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1173757" y="2908709"/>
                <a:ext cx="242857" cy="242857"/>
              </a:xfrm>
              <a:prstGeom prst="rect">
                <a:avLst/>
              </a:prstGeom>
            </p:spPr>
          </p:pic>
        </p:grpSp>
        <p:grpSp>
          <p:nvGrpSpPr>
            <p:cNvPr id="165" name="Group 164"/>
            <p:cNvGrpSpPr/>
            <p:nvPr/>
          </p:nvGrpSpPr>
          <p:grpSpPr>
            <a:xfrm>
              <a:off x="4106701" y="5339160"/>
              <a:ext cx="972361" cy="533978"/>
              <a:chOff x="-1203244" y="4719342"/>
              <a:chExt cx="972361" cy="533978"/>
            </a:xfrm>
          </p:grpSpPr>
          <p:grpSp>
            <p:nvGrpSpPr>
              <p:cNvPr id="730" name="Group 729"/>
              <p:cNvGrpSpPr/>
              <p:nvPr/>
            </p:nvGrpSpPr>
            <p:grpSpPr>
              <a:xfrm>
                <a:off x="-1203244" y="4719342"/>
                <a:ext cx="972361" cy="533978"/>
                <a:chOff x="42431" y="3837998"/>
                <a:chExt cx="972361" cy="533978"/>
              </a:xfrm>
            </p:grpSpPr>
            <p:sp>
              <p:nvSpPr>
                <p:cNvPr id="731" name="Rounded Rectangle 730"/>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32" name="TextBox 731"/>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2317" eaLnBrk="0" fontAlgn="base" hangingPunct="0">
                    <a:lnSpc>
                      <a:spcPts val="816"/>
                    </a:lnSpc>
                    <a:spcBef>
                      <a:spcPct val="0"/>
                    </a:spcBef>
                    <a:spcAft>
                      <a:spcPct val="0"/>
                    </a:spcAft>
                  </a:pP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sp>
              <p:nvSpPr>
                <p:cNvPr id="733" name="TextBox 732"/>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Automated, policy driven solution to extend on-premises primary storage for backup / DR. </a:t>
                  </a:r>
                </a:p>
              </p:txBody>
            </p:sp>
          </p:grpSp>
          <p:pic>
            <p:nvPicPr>
              <p:cNvPr id="735" name="Picture 734" descr="StorSimple.png"/>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1151857" y="4730610"/>
                <a:ext cx="212108" cy="212108"/>
              </a:xfrm>
              <a:prstGeom prst="rect">
                <a:avLst/>
              </a:prstGeom>
            </p:spPr>
          </p:pic>
        </p:grpSp>
        <p:grpSp>
          <p:nvGrpSpPr>
            <p:cNvPr id="151" name="Group 150"/>
            <p:cNvGrpSpPr/>
            <p:nvPr/>
          </p:nvGrpSpPr>
          <p:grpSpPr>
            <a:xfrm>
              <a:off x="3097473" y="5339160"/>
              <a:ext cx="972361" cy="533978"/>
              <a:chOff x="-1203244" y="4110669"/>
              <a:chExt cx="972361" cy="533978"/>
            </a:xfrm>
          </p:grpSpPr>
          <p:grpSp>
            <p:nvGrpSpPr>
              <p:cNvPr id="726" name="Group 725"/>
              <p:cNvGrpSpPr/>
              <p:nvPr/>
            </p:nvGrpSpPr>
            <p:grpSpPr>
              <a:xfrm>
                <a:off x="-1203244" y="4110669"/>
                <a:ext cx="972361" cy="533978"/>
                <a:chOff x="42431" y="3837998"/>
                <a:chExt cx="972361" cy="533978"/>
              </a:xfrm>
            </p:grpSpPr>
            <p:sp>
              <p:nvSpPr>
                <p:cNvPr id="727" name="Rounded Rectangle 726"/>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28" name="TextBox 727"/>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Site</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a:t>
                  </a:r>
                </a:p>
              </p:txBody>
            </p:sp>
            <p:sp>
              <p:nvSpPr>
                <p:cNvPr id="729" name="TextBox 728"/>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Coordinate replication and recovery of System Center private clouds</a:t>
                  </a:r>
                </a:p>
              </p:txBody>
            </p:sp>
          </p:grpSp>
          <p:pic>
            <p:nvPicPr>
              <p:cNvPr id="736" name="Picture 735" descr="Site Recovery.png"/>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1167958" y="4115609"/>
                <a:ext cx="233209" cy="233209"/>
              </a:xfrm>
              <a:prstGeom prst="rect">
                <a:avLst/>
              </a:prstGeom>
            </p:spPr>
          </p:pic>
        </p:grpSp>
        <p:grpSp>
          <p:nvGrpSpPr>
            <p:cNvPr id="136" name="Group 135"/>
            <p:cNvGrpSpPr/>
            <p:nvPr/>
          </p:nvGrpSpPr>
          <p:grpSpPr>
            <a:xfrm>
              <a:off x="49125" y="5339160"/>
              <a:ext cx="972361" cy="533978"/>
              <a:chOff x="57861" y="5329567"/>
              <a:chExt cx="972361" cy="533978"/>
            </a:xfrm>
          </p:grpSpPr>
          <p:grpSp>
            <p:nvGrpSpPr>
              <p:cNvPr id="714" name="Group 713"/>
              <p:cNvGrpSpPr/>
              <p:nvPr/>
            </p:nvGrpSpPr>
            <p:grpSpPr>
              <a:xfrm>
                <a:off x="57861" y="5329567"/>
                <a:ext cx="972361" cy="533978"/>
                <a:chOff x="42431" y="3837998"/>
                <a:chExt cx="972361" cy="533978"/>
              </a:xfrm>
            </p:grpSpPr>
            <p:sp>
              <p:nvSpPr>
                <p:cNvPr id="715" name="Rounded Rectangle 714"/>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16" name="TextBox 715"/>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 Blobs</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Files</a:t>
                  </a:r>
                </a:p>
              </p:txBody>
            </p:sp>
            <p:sp>
              <p:nvSpPr>
                <p:cNvPr id="717" name="TextBox 716"/>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Store binary application data and web content – store for dedicated and shared virtual disks for VM’s</a:t>
                  </a:r>
                </a:p>
              </p:txBody>
            </p:sp>
          </p:grpSp>
          <p:pic>
            <p:nvPicPr>
              <p:cNvPr id="737" name="Picture 736" descr="Storage blob.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111558" y="5336205"/>
                <a:ext cx="242408" cy="242408"/>
              </a:xfrm>
              <a:prstGeom prst="rect">
                <a:avLst/>
              </a:prstGeom>
            </p:spPr>
          </p:pic>
        </p:grpSp>
        <p:grpSp>
          <p:nvGrpSpPr>
            <p:cNvPr id="149" name="Group 148"/>
            <p:cNvGrpSpPr/>
            <p:nvPr/>
          </p:nvGrpSpPr>
          <p:grpSpPr>
            <a:xfrm>
              <a:off x="2087014" y="5339160"/>
              <a:ext cx="972361" cy="533978"/>
              <a:chOff x="-1203244" y="3497313"/>
              <a:chExt cx="972361" cy="533978"/>
            </a:xfrm>
          </p:grpSpPr>
          <p:grpSp>
            <p:nvGrpSpPr>
              <p:cNvPr id="718" name="Group 717"/>
              <p:cNvGrpSpPr/>
              <p:nvPr/>
            </p:nvGrpSpPr>
            <p:grpSpPr>
              <a:xfrm>
                <a:off x="-1203244" y="3497313"/>
                <a:ext cx="972361" cy="533978"/>
                <a:chOff x="42431" y="3837998"/>
                <a:chExt cx="972361" cy="533978"/>
              </a:xfrm>
            </p:grpSpPr>
            <p:sp>
              <p:nvSpPr>
                <p:cNvPr id="719" name="Rounded Rectangle 718"/>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20" name="TextBox 719"/>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sp>
              <p:nvSpPr>
                <p:cNvPr id="721" name="TextBox 720"/>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For massive data transfer – ship encrypted disks to move data in/out of blob storage.</a:t>
                  </a:r>
                </a:p>
              </p:txBody>
            </p:sp>
          </p:grpSp>
          <p:pic>
            <p:nvPicPr>
              <p:cNvPr id="738" name="Picture 737" descr="Storage (Azure).png"/>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1157559" y="3514109"/>
                <a:ext cx="212809" cy="212809"/>
              </a:xfrm>
              <a:prstGeom prst="rect">
                <a:avLst/>
              </a:prstGeom>
            </p:spPr>
          </p:pic>
        </p:grpSp>
        <p:cxnSp>
          <p:nvCxnSpPr>
            <p:cNvPr id="739" name="Straight Connector 738"/>
            <p:cNvCxnSpPr/>
            <p:nvPr/>
          </p:nvCxnSpPr>
          <p:spPr>
            <a:xfrm>
              <a:off x="58259" y="5310637"/>
              <a:ext cx="5018097" cy="0"/>
            </a:xfrm>
            <a:prstGeom prst="line">
              <a:avLst/>
            </a:prstGeom>
            <a:ln w="19050">
              <a:solidFill>
                <a:srgbClr val="F2921F"/>
              </a:solidFill>
            </a:ln>
          </p:spPr>
          <p:style>
            <a:lnRef idx="1">
              <a:schemeClr val="accent1"/>
            </a:lnRef>
            <a:fillRef idx="0">
              <a:schemeClr val="accent1"/>
            </a:fillRef>
            <a:effectRef idx="0">
              <a:schemeClr val="accent1"/>
            </a:effectRef>
            <a:fontRef idx="minor">
              <a:schemeClr val="tx1"/>
            </a:fontRef>
          </p:style>
        </p:cxnSp>
      </p:grpSp>
      <p:grpSp>
        <p:nvGrpSpPr>
          <p:cNvPr id="386" name="Group 385"/>
          <p:cNvGrpSpPr/>
          <p:nvPr/>
        </p:nvGrpSpPr>
        <p:grpSpPr>
          <a:xfrm>
            <a:off x="5217301" y="5282002"/>
            <a:ext cx="5127620" cy="707406"/>
            <a:chOff x="5114345" y="5179359"/>
            <a:chExt cx="5028845" cy="693779"/>
          </a:xfrm>
        </p:grpSpPr>
        <p:sp>
          <p:nvSpPr>
            <p:cNvPr id="740" name="TextBox 739"/>
            <p:cNvSpPr txBox="1"/>
            <p:nvPr/>
          </p:nvSpPr>
          <p:spPr>
            <a:xfrm>
              <a:off x="5153974" y="5179359"/>
              <a:ext cx="966304" cy="209810"/>
            </a:xfrm>
            <a:prstGeom prst="rect">
              <a:avLst/>
            </a:prstGeom>
            <a:noFill/>
          </p:spPr>
          <p:txBody>
            <a:bodyPr wrap="none" lIns="0" tIns="0" rIns="0" bIns="0" rtlCol="0">
              <a:noAutofit/>
            </a:bodyPr>
            <a:lstStyle/>
            <a:p>
              <a:pPr defTabSz="932317" eaLnBrk="0" fontAlgn="base" hangingPunct="0">
                <a:spcBef>
                  <a:spcPct val="0"/>
                </a:spcBef>
                <a:spcAft>
                  <a:spcPct val="0"/>
                </a:spcAft>
              </a:pPr>
              <a:r>
                <a:rPr lang="en-US" sz="714" dirty="0">
                  <a:solidFill>
                    <a:srgbClr val="F3EA22"/>
                  </a:solidFill>
                  <a:latin typeface="Segoe UI Semibold" panose="020B0702040204020203" pitchFamily="34" charset="0"/>
                  <a:ea typeface="Arial Unicode MS" panose="020B0604020202020204" pitchFamily="34" charset="-128"/>
                  <a:cs typeface="Segoe UI Semibold" panose="020B0702040204020203" pitchFamily="34" charset="0"/>
                </a:rPr>
                <a:t>DATA</a:t>
              </a:r>
            </a:p>
          </p:txBody>
        </p:sp>
        <p:grpSp>
          <p:nvGrpSpPr>
            <p:cNvPr id="741" name="Group 740"/>
            <p:cNvGrpSpPr/>
            <p:nvPr/>
          </p:nvGrpSpPr>
          <p:grpSpPr>
            <a:xfrm>
              <a:off x="5114345" y="5339160"/>
              <a:ext cx="972361" cy="533978"/>
              <a:chOff x="3390744" y="3837998"/>
              <a:chExt cx="972361" cy="533978"/>
            </a:xfrm>
          </p:grpSpPr>
          <p:grpSp>
            <p:nvGrpSpPr>
              <p:cNvPr id="742" name="Group 741"/>
              <p:cNvGrpSpPr/>
              <p:nvPr/>
            </p:nvGrpSpPr>
            <p:grpSpPr>
              <a:xfrm>
                <a:off x="3390744" y="3837998"/>
                <a:ext cx="972361" cy="533978"/>
                <a:chOff x="42431" y="3837998"/>
                <a:chExt cx="972361" cy="533978"/>
              </a:xfrm>
            </p:grpSpPr>
            <p:sp>
              <p:nvSpPr>
                <p:cNvPr id="744" name="Rounded Rectangle 743"/>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45" name="TextBox 744"/>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sp>
              <p:nvSpPr>
                <p:cNvPr id="746" name="TextBox 745"/>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Managed relational database service with high availability and selectable performance levels. </a:t>
                  </a:r>
                </a:p>
              </p:txBody>
            </p:sp>
          </p:grpSp>
          <p:pic>
            <p:nvPicPr>
              <p:cNvPr id="743" name="Picture 742"/>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3430983" y="3855134"/>
                <a:ext cx="227075" cy="227075"/>
              </a:xfrm>
              <a:prstGeom prst="rect">
                <a:avLst/>
              </a:prstGeom>
            </p:spPr>
          </p:pic>
        </p:grpSp>
        <p:grpSp>
          <p:nvGrpSpPr>
            <p:cNvPr id="747" name="Group 746"/>
            <p:cNvGrpSpPr/>
            <p:nvPr/>
          </p:nvGrpSpPr>
          <p:grpSpPr>
            <a:xfrm>
              <a:off x="6125398" y="5339160"/>
              <a:ext cx="972361" cy="533978"/>
              <a:chOff x="3390744" y="4450247"/>
              <a:chExt cx="972361" cy="533978"/>
            </a:xfrm>
          </p:grpSpPr>
          <p:grpSp>
            <p:nvGrpSpPr>
              <p:cNvPr id="748" name="Group 747"/>
              <p:cNvGrpSpPr/>
              <p:nvPr/>
            </p:nvGrpSpPr>
            <p:grpSpPr>
              <a:xfrm>
                <a:off x="3390744" y="4450247"/>
                <a:ext cx="972361" cy="533978"/>
                <a:chOff x="42431" y="3837998"/>
                <a:chExt cx="972361" cy="533978"/>
              </a:xfrm>
            </p:grpSpPr>
            <p:sp>
              <p:nvSpPr>
                <p:cNvPr id="750" name="Rounded Rectangle 749"/>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51" name="TextBox 750"/>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sp>
              <p:nvSpPr>
                <p:cNvPr id="752" name="TextBox 751"/>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Store/retrieve millions of JSON objects from a highly scalable NoSQL document database.</a:t>
                  </a:r>
                </a:p>
              </p:txBody>
            </p:sp>
          </p:grpSp>
          <p:pic>
            <p:nvPicPr>
              <p:cNvPr id="749" name="Picture 748"/>
              <p:cNvPicPr>
                <a:picLocks noChangeAspect="1"/>
              </p:cNvPicPr>
              <p:nvPr/>
            </p:nvPicPr>
            <p:blipFill>
              <a:blip r:embed="rId44" cstate="print">
                <a:biLevel thresh="25000"/>
                <a:extLst>
                  <a:ext uri="{28A0092B-C50C-407E-A947-70E740481C1C}">
                    <a14:useLocalDpi xmlns:a14="http://schemas.microsoft.com/office/drawing/2010/main" val="0"/>
                  </a:ext>
                </a:extLst>
              </a:blip>
              <a:stretch>
                <a:fillRect/>
              </a:stretch>
            </p:blipFill>
            <p:spPr>
              <a:xfrm>
                <a:off x="3424168" y="4466490"/>
                <a:ext cx="214879" cy="214879"/>
              </a:xfrm>
              <a:prstGeom prst="rect">
                <a:avLst/>
              </a:prstGeom>
            </p:spPr>
          </p:pic>
        </p:grpSp>
        <p:grpSp>
          <p:nvGrpSpPr>
            <p:cNvPr id="753" name="Group 752"/>
            <p:cNvGrpSpPr/>
            <p:nvPr/>
          </p:nvGrpSpPr>
          <p:grpSpPr>
            <a:xfrm>
              <a:off x="7133827" y="5339160"/>
              <a:ext cx="972361" cy="533978"/>
              <a:chOff x="3390744" y="5053986"/>
              <a:chExt cx="972361" cy="533978"/>
            </a:xfrm>
          </p:grpSpPr>
          <p:grpSp>
            <p:nvGrpSpPr>
              <p:cNvPr id="754" name="Group 753"/>
              <p:cNvGrpSpPr/>
              <p:nvPr/>
            </p:nvGrpSpPr>
            <p:grpSpPr>
              <a:xfrm>
                <a:off x="3390744" y="5053986"/>
                <a:ext cx="972361" cy="533978"/>
                <a:chOff x="42431" y="3837998"/>
                <a:chExt cx="972361" cy="533978"/>
              </a:xfrm>
            </p:grpSpPr>
            <p:sp>
              <p:nvSpPr>
                <p:cNvPr id="756" name="Rounded Rectangle 755"/>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57" name="TextBox 756"/>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sp>
              <p:nvSpPr>
                <p:cNvPr id="758" name="TextBox 757"/>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Make applications scale and be more responsive under load by keeping data closer to app logic.</a:t>
                  </a:r>
                </a:p>
              </p:txBody>
            </p:sp>
          </p:grpSp>
          <p:pic>
            <p:nvPicPr>
              <p:cNvPr id="755" name="Picture 754"/>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3426253" y="5076213"/>
                <a:ext cx="204668" cy="204668"/>
              </a:xfrm>
              <a:prstGeom prst="rect">
                <a:avLst/>
              </a:prstGeom>
            </p:spPr>
          </p:pic>
        </p:grpSp>
        <p:grpSp>
          <p:nvGrpSpPr>
            <p:cNvPr id="759" name="Group 758"/>
            <p:cNvGrpSpPr/>
            <p:nvPr/>
          </p:nvGrpSpPr>
          <p:grpSpPr>
            <a:xfrm>
              <a:off x="8148445" y="5339160"/>
              <a:ext cx="972361" cy="533978"/>
              <a:chOff x="3390744" y="5664017"/>
              <a:chExt cx="972361" cy="533978"/>
            </a:xfrm>
          </p:grpSpPr>
          <p:grpSp>
            <p:nvGrpSpPr>
              <p:cNvPr id="760" name="Group 759"/>
              <p:cNvGrpSpPr/>
              <p:nvPr/>
            </p:nvGrpSpPr>
            <p:grpSpPr>
              <a:xfrm>
                <a:off x="3390744" y="5664017"/>
                <a:ext cx="972361" cy="533978"/>
                <a:chOff x="42431" y="3837998"/>
                <a:chExt cx="972361" cy="533978"/>
              </a:xfrm>
            </p:grpSpPr>
            <p:sp>
              <p:nvSpPr>
                <p:cNvPr id="762" name="Rounded Rectangle 761"/>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63" name="TextBox 762"/>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32317" eaLnBrk="0" fontAlgn="base" hangingPunct="0">
                    <a:lnSpc>
                      <a:spcPts val="816"/>
                    </a:lnSpc>
                    <a:spcBef>
                      <a:spcPct val="0"/>
                    </a:spcBef>
                    <a:spcAft>
                      <a:spcPct val="0"/>
                    </a:spcAft>
                  </a:pP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sp>
              <p:nvSpPr>
                <p:cNvPr id="764" name="TextBox 763"/>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p>
                  <a:pPr defTabSz="932317" eaLnBrk="0" fontAlgn="base" hangingPunct="0">
                    <a:lnSpc>
                      <a:spcPts val="612"/>
                    </a:lnSpc>
                    <a:spcBef>
                      <a:spcPct val="0"/>
                    </a:spcBef>
                    <a:spcAft>
                      <a:spcPct val="0"/>
                    </a:spcAft>
                  </a:pPr>
                  <a:r>
                    <a:rPr lang="en-US" sz="51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Managed, scalable search service for your apps, create tunable search results and ranking models.</a:t>
                  </a:r>
                </a:p>
              </p:txBody>
            </p:sp>
          </p:grpSp>
          <p:pic>
            <p:nvPicPr>
              <p:cNvPr id="761" name="Picture 760"/>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3417951" y="5676671"/>
                <a:ext cx="241411" cy="241411"/>
              </a:xfrm>
              <a:prstGeom prst="rect">
                <a:avLst/>
              </a:prstGeom>
            </p:spPr>
          </p:pic>
        </p:grpSp>
        <p:grpSp>
          <p:nvGrpSpPr>
            <p:cNvPr id="213" name="Group 212"/>
            <p:cNvGrpSpPr/>
            <p:nvPr/>
          </p:nvGrpSpPr>
          <p:grpSpPr>
            <a:xfrm>
              <a:off x="9162358" y="5339160"/>
              <a:ext cx="972361" cy="533978"/>
              <a:chOff x="9162358" y="5339160"/>
              <a:chExt cx="972361" cy="533978"/>
            </a:xfrm>
          </p:grpSpPr>
          <p:grpSp>
            <p:nvGrpSpPr>
              <p:cNvPr id="765" name="Group 764"/>
              <p:cNvGrpSpPr/>
              <p:nvPr/>
            </p:nvGrpSpPr>
            <p:grpSpPr>
              <a:xfrm>
                <a:off x="9162358" y="5339160"/>
                <a:ext cx="972361" cy="533978"/>
                <a:chOff x="42431" y="3837998"/>
                <a:chExt cx="972361" cy="533978"/>
              </a:xfrm>
            </p:grpSpPr>
            <p:sp>
              <p:nvSpPr>
                <p:cNvPr id="766" name="Rounded Rectangle 765"/>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67" name="TextBox 766"/>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sp>
              <p:nvSpPr>
                <p:cNvPr id="768" name="TextBox 767"/>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Massive scale for semi-structured key/value type data in this schema-less  NoSQL store.</a:t>
                  </a:r>
                </a:p>
              </p:txBody>
            </p:sp>
          </p:grpSp>
          <p:pic>
            <p:nvPicPr>
              <p:cNvPr id="769" name="Picture 768" descr="Storage table.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9224576" y="5358866"/>
                <a:ext cx="218284" cy="218284"/>
              </a:xfrm>
              <a:prstGeom prst="rect">
                <a:avLst/>
              </a:prstGeom>
            </p:spPr>
          </p:pic>
        </p:grpSp>
        <p:cxnSp>
          <p:nvCxnSpPr>
            <p:cNvPr id="770" name="Straight Connector 769"/>
            <p:cNvCxnSpPr/>
            <p:nvPr/>
          </p:nvCxnSpPr>
          <p:spPr>
            <a:xfrm>
              <a:off x="5141968" y="5310637"/>
              <a:ext cx="5001222" cy="0"/>
            </a:xfrm>
            <a:prstGeom prst="line">
              <a:avLst/>
            </a:prstGeom>
            <a:ln w="19050">
              <a:solidFill>
                <a:srgbClr val="F3EA22"/>
              </a:solidFill>
            </a:ln>
          </p:spPr>
          <p:style>
            <a:lnRef idx="1">
              <a:schemeClr val="accent1"/>
            </a:lnRef>
            <a:fillRef idx="0">
              <a:schemeClr val="accent1"/>
            </a:fillRef>
            <a:effectRef idx="0">
              <a:schemeClr val="accent1"/>
            </a:effectRef>
            <a:fontRef idx="minor">
              <a:schemeClr val="tx1"/>
            </a:fontRef>
          </p:style>
        </p:cxnSp>
      </p:grpSp>
      <p:grpSp>
        <p:nvGrpSpPr>
          <p:cNvPr id="407" name="Group 406"/>
          <p:cNvGrpSpPr/>
          <p:nvPr/>
        </p:nvGrpSpPr>
        <p:grpSpPr>
          <a:xfrm>
            <a:off x="6235374" y="4508423"/>
            <a:ext cx="6162214" cy="691646"/>
            <a:chOff x="6112806" y="4420682"/>
            <a:chExt cx="6043509" cy="678323"/>
          </a:xfrm>
        </p:grpSpPr>
        <p:sp>
          <p:nvSpPr>
            <p:cNvPr id="679" name="TextBox 678"/>
            <p:cNvSpPr txBox="1"/>
            <p:nvPr/>
          </p:nvSpPr>
          <p:spPr>
            <a:xfrm>
              <a:off x="6121880" y="4420682"/>
              <a:ext cx="966304" cy="209810"/>
            </a:xfrm>
            <a:prstGeom prst="rect">
              <a:avLst/>
            </a:prstGeom>
            <a:noFill/>
          </p:spPr>
          <p:txBody>
            <a:bodyPr wrap="none" lIns="0" tIns="0" rIns="0" bIns="0" rtlCol="0">
              <a:noAutofit/>
            </a:bodyPr>
            <a:lstStyle/>
            <a:p>
              <a:pPr defTabSz="932317" eaLnBrk="0" fontAlgn="base" hangingPunct="0">
                <a:spcBef>
                  <a:spcPct val="0"/>
                </a:spcBef>
                <a:spcAft>
                  <a:spcPct val="0"/>
                </a:spcAft>
              </a:pPr>
              <a:r>
                <a:rPr lang="en-US" sz="714" dirty="0">
                  <a:solidFill>
                    <a:srgbClr val="C3E32D"/>
                  </a:solidFill>
                  <a:latin typeface="Segoe UI Semibold" panose="020B0702040204020203" pitchFamily="34" charset="0"/>
                  <a:ea typeface="Arial Unicode MS" panose="020B0604020202020204" pitchFamily="34" charset="-128"/>
                  <a:cs typeface="Segoe UI Semibold" panose="020B0702040204020203" pitchFamily="34" charset="0"/>
                </a:rPr>
                <a:t>ANALYTICS</a:t>
              </a:r>
            </a:p>
          </p:txBody>
        </p:sp>
        <p:grpSp>
          <p:nvGrpSpPr>
            <p:cNvPr id="680" name="Group 679"/>
            <p:cNvGrpSpPr/>
            <p:nvPr/>
          </p:nvGrpSpPr>
          <p:grpSpPr>
            <a:xfrm>
              <a:off x="6112806" y="4564888"/>
              <a:ext cx="972361" cy="533978"/>
              <a:chOff x="4486339" y="3837998"/>
              <a:chExt cx="972361" cy="533978"/>
            </a:xfrm>
          </p:grpSpPr>
          <p:grpSp>
            <p:nvGrpSpPr>
              <p:cNvPr id="681" name="Group 680"/>
              <p:cNvGrpSpPr/>
              <p:nvPr/>
            </p:nvGrpSpPr>
            <p:grpSpPr>
              <a:xfrm>
                <a:off x="4486339" y="3837998"/>
                <a:ext cx="972361" cy="533978"/>
                <a:chOff x="42431" y="3837998"/>
                <a:chExt cx="972361" cy="533978"/>
              </a:xfrm>
            </p:grpSpPr>
            <p:sp>
              <p:nvSpPr>
                <p:cNvPr id="683" name="Rounded Rectangle 682"/>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84" name="TextBox 683"/>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sp>
              <p:nvSpPr>
                <p:cNvPr id="685" name="TextBox 684"/>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Big Data (based on Apache Hadoop) analytics that integrate easily with Microsoft Office.</a:t>
                  </a:r>
                </a:p>
              </p:txBody>
            </p:sp>
          </p:grpSp>
          <p:pic>
            <p:nvPicPr>
              <p:cNvPr id="682" name="Picture 681"/>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4511651" y="3841971"/>
                <a:ext cx="245952" cy="245952"/>
              </a:xfrm>
              <a:prstGeom prst="rect">
                <a:avLst/>
              </a:prstGeom>
            </p:spPr>
          </p:pic>
        </p:grpSp>
        <p:grpSp>
          <p:nvGrpSpPr>
            <p:cNvPr id="686" name="Group 685"/>
            <p:cNvGrpSpPr/>
            <p:nvPr/>
          </p:nvGrpSpPr>
          <p:grpSpPr>
            <a:xfrm>
              <a:off x="7133992" y="4564897"/>
              <a:ext cx="972361" cy="533978"/>
              <a:chOff x="4486339" y="4446671"/>
              <a:chExt cx="972361" cy="533978"/>
            </a:xfrm>
          </p:grpSpPr>
          <p:grpSp>
            <p:nvGrpSpPr>
              <p:cNvPr id="687" name="Group 686"/>
              <p:cNvGrpSpPr/>
              <p:nvPr/>
            </p:nvGrpSpPr>
            <p:grpSpPr>
              <a:xfrm>
                <a:off x="4486339" y="4446671"/>
                <a:ext cx="972361" cy="533978"/>
                <a:chOff x="42431" y="3837998"/>
                <a:chExt cx="972361" cy="533978"/>
              </a:xfrm>
            </p:grpSpPr>
            <p:sp>
              <p:nvSpPr>
                <p:cNvPr id="689" name="Rounded Rectangle 688"/>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90" name="TextBox 689"/>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sp>
              <p:nvSpPr>
                <p:cNvPr id="691" name="TextBox 690"/>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Mine historical data with compute power to predict future trends or behavior.</a:t>
                  </a:r>
                </a:p>
              </p:txBody>
            </p:sp>
          </p:grpSp>
          <p:pic>
            <p:nvPicPr>
              <p:cNvPr id="688" name="Picture 687"/>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4539812" y="4469433"/>
                <a:ext cx="201839" cy="201839"/>
              </a:xfrm>
              <a:prstGeom prst="rect">
                <a:avLst/>
              </a:prstGeom>
            </p:spPr>
          </p:pic>
        </p:grpSp>
        <p:grpSp>
          <p:nvGrpSpPr>
            <p:cNvPr id="117" name="Group 116"/>
            <p:cNvGrpSpPr/>
            <p:nvPr/>
          </p:nvGrpSpPr>
          <p:grpSpPr>
            <a:xfrm>
              <a:off x="8147962" y="4558141"/>
              <a:ext cx="972361" cy="538787"/>
              <a:chOff x="6112806" y="5841670"/>
              <a:chExt cx="972361" cy="538787"/>
            </a:xfrm>
          </p:grpSpPr>
          <p:grpSp>
            <p:nvGrpSpPr>
              <p:cNvPr id="692" name="Group 691"/>
              <p:cNvGrpSpPr/>
              <p:nvPr/>
            </p:nvGrpSpPr>
            <p:grpSpPr>
              <a:xfrm>
                <a:off x="6112806" y="5846479"/>
                <a:ext cx="972361" cy="533978"/>
                <a:chOff x="42431" y="3837998"/>
                <a:chExt cx="972361" cy="533978"/>
              </a:xfrm>
            </p:grpSpPr>
            <p:sp>
              <p:nvSpPr>
                <p:cNvPr id="693" name="Rounded Rectangle 692"/>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94" name="TextBox 693"/>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sp>
              <p:nvSpPr>
                <p:cNvPr id="695" name="TextBox 694"/>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Process data streams in real-time to discover and react to trends. </a:t>
                  </a:r>
                </a:p>
              </p:txBody>
            </p:sp>
          </p:grpSp>
          <p:pic>
            <p:nvPicPr>
              <p:cNvPr id="704" name="Picture 703"/>
              <p:cNvPicPr>
                <a:picLocks noChangeAspect="1"/>
              </p:cNvPicPr>
              <p:nvPr/>
            </p:nvPicPr>
            <p:blipFill>
              <a:blip r:embed="rId49" cstate="print">
                <a:biLevel thresh="25000"/>
                <a:extLst>
                  <a:ext uri="{28A0092B-C50C-407E-A947-70E740481C1C}">
                    <a14:useLocalDpi xmlns:a14="http://schemas.microsoft.com/office/drawing/2010/main" val="0"/>
                  </a:ext>
                </a:extLst>
              </a:blip>
              <a:stretch>
                <a:fillRect/>
              </a:stretch>
            </p:blipFill>
            <p:spPr>
              <a:xfrm>
                <a:off x="6140509" y="5841670"/>
                <a:ext cx="243754" cy="243754"/>
              </a:xfrm>
              <a:prstGeom prst="rect">
                <a:avLst/>
              </a:prstGeom>
            </p:spPr>
          </p:pic>
        </p:grpSp>
        <p:grpSp>
          <p:nvGrpSpPr>
            <p:cNvPr id="119" name="Group 118"/>
            <p:cNvGrpSpPr/>
            <p:nvPr/>
          </p:nvGrpSpPr>
          <p:grpSpPr>
            <a:xfrm>
              <a:off x="9157682" y="4563862"/>
              <a:ext cx="972361" cy="533978"/>
              <a:chOff x="6112806" y="6456511"/>
              <a:chExt cx="972361" cy="533978"/>
            </a:xfrm>
          </p:grpSpPr>
          <p:grpSp>
            <p:nvGrpSpPr>
              <p:cNvPr id="696" name="Group 695"/>
              <p:cNvGrpSpPr/>
              <p:nvPr/>
            </p:nvGrpSpPr>
            <p:grpSpPr>
              <a:xfrm>
                <a:off x="6112806" y="6456511"/>
                <a:ext cx="972361" cy="533978"/>
                <a:chOff x="42431" y="3837998"/>
                <a:chExt cx="972361" cy="533978"/>
              </a:xfrm>
            </p:grpSpPr>
            <p:sp>
              <p:nvSpPr>
                <p:cNvPr id="697" name="Rounded Rectangle 696"/>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698" name="TextBox 697"/>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sp>
              <p:nvSpPr>
                <p:cNvPr id="699" name="TextBox 698"/>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Ingest data from multiple sources to combine into a cloud based Data Warehouse.</a:t>
                  </a:r>
                </a:p>
              </p:txBody>
            </p:sp>
          </p:grpSp>
          <p:pic>
            <p:nvPicPr>
              <p:cNvPr id="705" name="Picture 704"/>
              <p:cNvPicPr>
                <a:picLocks noChangeAspect="1"/>
              </p:cNvPicPr>
              <p:nvPr/>
            </p:nvPicPr>
            <p:blipFill>
              <a:blip r:embed="rId50" cstate="print">
                <a:biLevel thresh="25000"/>
                <a:extLst>
                  <a:ext uri="{28A0092B-C50C-407E-A947-70E740481C1C}">
                    <a14:useLocalDpi xmlns:a14="http://schemas.microsoft.com/office/drawing/2010/main" val="0"/>
                  </a:ext>
                </a:extLst>
              </a:blip>
              <a:stretch>
                <a:fillRect/>
              </a:stretch>
            </p:blipFill>
            <p:spPr>
              <a:xfrm>
                <a:off x="6166631" y="6472176"/>
                <a:ext cx="185210" cy="185210"/>
              </a:xfrm>
              <a:prstGeom prst="rect">
                <a:avLst/>
              </a:prstGeom>
            </p:spPr>
          </p:pic>
        </p:grpSp>
        <p:grpSp>
          <p:nvGrpSpPr>
            <p:cNvPr id="123" name="Group 122"/>
            <p:cNvGrpSpPr/>
            <p:nvPr/>
          </p:nvGrpSpPr>
          <p:grpSpPr>
            <a:xfrm>
              <a:off x="10172132" y="4564888"/>
              <a:ext cx="972361" cy="533978"/>
              <a:chOff x="6112806" y="7065185"/>
              <a:chExt cx="972361" cy="533978"/>
            </a:xfrm>
          </p:grpSpPr>
          <p:grpSp>
            <p:nvGrpSpPr>
              <p:cNvPr id="700" name="Group 699"/>
              <p:cNvGrpSpPr/>
              <p:nvPr/>
            </p:nvGrpSpPr>
            <p:grpSpPr>
              <a:xfrm>
                <a:off x="6112806" y="7065185"/>
                <a:ext cx="972361" cy="533978"/>
                <a:chOff x="42431" y="3837998"/>
                <a:chExt cx="972361" cy="533978"/>
              </a:xfrm>
            </p:grpSpPr>
            <p:sp>
              <p:nvSpPr>
                <p:cNvPr id="701" name="Rounded Rectangle 700"/>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02" name="TextBox 701"/>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Event</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sp>
              <p:nvSpPr>
                <p:cNvPr id="703" name="TextBox 702"/>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Ingest, persist, process millions of events per second from millions of devices.</a:t>
                  </a:r>
                </a:p>
              </p:txBody>
            </p:sp>
          </p:grpSp>
          <p:pic>
            <p:nvPicPr>
              <p:cNvPr id="706" name="Picture 705"/>
              <p:cNvPicPr>
                <a:picLocks noChangeAspect="1"/>
              </p:cNvPicPr>
              <p:nvPr/>
            </p:nvPicPr>
            <p:blipFill>
              <a:blip r:embed="rId51" cstate="print">
                <a:biLevel thresh="25000"/>
                <a:extLst>
                  <a:ext uri="{28A0092B-C50C-407E-A947-70E740481C1C}">
                    <a14:useLocalDpi xmlns:a14="http://schemas.microsoft.com/office/drawing/2010/main" val="0"/>
                  </a:ext>
                </a:extLst>
              </a:blip>
              <a:stretch>
                <a:fillRect/>
              </a:stretch>
            </p:blipFill>
            <p:spPr>
              <a:xfrm>
                <a:off x="6170137" y="7085183"/>
                <a:ext cx="196379" cy="196379"/>
              </a:xfrm>
              <a:prstGeom prst="rect">
                <a:avLst/>
              </a:prstGeom>
            </p:spPr>
          </p:pic>
        </p:grpSp>
        <p:grpSp>
          <p:nvGrpSpPr>
            <p:cNvPr id="134" name="Group 133"/>
            <p:cNvGrpSpPr/>
            <p:nvPr/>
          </p:nvGrpSpPr>
          <p:grpSpPr>
            <a:xfrm>
              <a:off x="11183954" y="4565027"/>
              <a:ext cx="972361" cy="533978"/>
              <a:chOff x="5279761" y="6245277"/>
              <a:chExt cx="972361" cy="533978"/>
            </a:xfrm>
          </p:grpSpPr>
          <p:grpSp>
            <p:nvGrpSpPr>
              <p:cNvPr id="707" name="Group 706"/>
              <p:cNvGrpSpPr/>
              <p:nvPr/>
            </p:nvGrpSpPr>
            <p:grpSpPr>
              <a:xfrm>
                <a:off x="5279761" y="6245277"/>
                <a:ext cx="972361" cy="533978"/>
                <a:chOff x="42431" y="3837998"/>
                <a:chExt cx="972361" cy="533978"/>
              </a:xfrm>
            </p:grpSpPr>
            <p:sp>
              <p:nvSpPr>
                <p:cNvPr id="708" name="Rounded Rectangle 707"/>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10" name="TextBox 709"/>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Ingest, persist, process millions of events per second from millions of devices.</a:t>
                  </a:r>
                </a:p>
              </p:txBody>
            </p:sp>
            <p:sp>
              <p:nvSpPr>
                <p:cNvPr id="709" name="TextBox 708"/>
                <p:cNvSpPr txBox="1"/>
                <p:nvPr/>
              </p:nvSpPr>
              <p:spPr>
                <a:xfrm>
                  <a:off x="368334" y="3837998"/>
                  <a:ext cx="646458" cy="253479"/>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grpSp>
          <p:pic>
            <p:nvPicPr>
              <p:cNvPr id="128" name="Picture 127"/>
              <p:cNvPicPr>
                <a:picLocks noChangeAspect="1"/>
              </p:cNvPicPr>
              <p:nvPr/>
            </p:nvPicPr>
            <p:blipFill>
              <a:blip r:embed="rId52" cstate="print">
                <a:biLevel thresh="25000"/>
                <a:extLst>
                  <a:ext uri="{28A0092B-C50C-407E-A947-70E740481C1C}">
                    <a14:useLocalDpi xmlns:a14="http://schemas.microsoft.com/office/drawing/2010/main" val="0"/>
                  </a:ext>
                </a:extLst>
              </a:blip>
              <a:stretch>
                <a:fillRect/>
              </a:stretch>
            </p:blipFill>
            <p:spPr>
              <a:xfrm>
                <a:off x="5330871" y="6267298"/>
                <a:ext cx="213475" cy="213475"/>
              </a:xfrm>
              <a:prstGeom prst="rect">
                <a:avLst/>
              </a:prstGeom>
            </p:spPr>
          </p:pic>
        </p:grpSp>
        <p:cxnSp>
          <p:nvCxnSpPr>
            <p:cNvPr id="711" name="Straight Connector 710"/>
            <p:cNvCxnSpPr/>
            <p:nvPr/>
          </p:nvCxnSpPr>
          <p:spPr>
            <a:xfrm>
              <a:off x="6121880" y="4541630"/>
              <a:ext cx="6023637" cy="0"/>
            </a:xfrm>
            <a:prstGeom prst="line">
              <a:avLst/>
            </a:prstGeom>
            <a:ln w="19050">
              <a:solidFill>
                <a:srgbClr val="C3E32D"/>
              </a:solidFill>
            </a:ln>
          </p:spPr>
          <p:style>
            <a:lnRef idx="1">
              <a:schemeClr val="accent1"/>
            </a:lnRef>
            <a:fillRef idx="0">
              <a:schemeClr val="accent1"/>
            </a:fillRef>
            <a:effectRef idx="0">
              <a:schemeClr val="accent1"/>
            </a:effectRef>
            <a:fontRef idx="minor">
              <a:schemeClr val="tx1"/>
            </a:fontRef>
          </p:style>
        </p:cxnSp>
      </p:grpSp>
      <p:grpSp>
        <p:nvGrpSpPr>
          <p:cNvPr id="408" name="Group 407"/>
          <p:cNvGrpSpPr/>
          <p:nvPr/>
        </p:nvGrpSpPr>
        <p:grpSpPr>
          <a:xfrm>
            <a:off x="10370356" y="5277819"/>
            <a:ext cx="2024729" cy="711587"/>
            <a:chOff x="10168135" y="5175257"/>
            <a:chExt cx="1985726" cy="697880"/>
          </a:xfrm>
        </p:grpSpPr>
        <p:sp>
          <p:nvSpPr>
            <p:cNvPr id="792" name="TextBox 791"/>
            <p:cNvSpPr txBox="1"/>
            <p:nvPr/>
          </p:nvSpPr>
          <p:spPr>
            <a:xfrm>
              <a:off x="10170190" y="5175257"/>
              <a:ext cx="966304" cy="209810"/>
            </a:xfrm>
            <a:prstGeom prst="rect">
              <a:avLst/>
            </a:prstGeom>
            <a:noFill/>
          </p:spPr>
          <p:txBody>
            <a:bodyPr wrap="none" lIns="0" tIns="0" rIns="0" bIns="0" rtlCol="0">
              <a:noAutofit/>
            </a:bodyPr>
            <a:lstStyle/>
            <a:p>
              <a:pPr defTabSz="932317" eaLnBrk="0" fontAlgn="base" hangingPunct="0">
                <a:spcBef>
                  <a:spcPct val="0"/>
                </a:spcBef>
                <a:spcAft>
                  <a:spcPct val="0"/>
                </a:spcAft>
              </a:pPr>
              <a:r>
                <a:rPr lang="en-US" sz="714" dirty="0">
                  <a:solidFill>
                    <a:srgbClr val="ED7D31">
                      <a:lumMod val="60000"/>
                      <a:lumOff val="40000"/>
                    </a:srgbClr>
                  </a:solidFill>
                  <a:latin typeface="Segoe UI Semibold" panose="020B0702040204020203" pitchFamily="34" charset="0"/>
                  <a:ea typeface="Arial Unicode MS" panose="020B0604020202020204" pitchFamily="34" charset="-128"/>
                  <a:cs typeface="Segoe UI Semibold" panose="020B0702040204020203" pitchFamily="34" charset="0"/>
                </a:rPr>
                <a:t>DEVELOPER SERVICES</a:t>
              </a:r>
            </a:p>
          </p:txBody>
        </p:sp>
        <p:grpSp>
          <p:nvGrpSpPr>
            <p:cNvPr id="197" name="Group 196"/>
            <p:cNvGrpSpPr/>
            <p:nvPr/>
          </p:nvGrpSpPr>
          <p:grpSpPr>
            <a:xfrm>
              <a:off x="10171803" y="5339159"/>
              <a:ext cx="972361" cy="533978"/>
              <a:chOff x="10214321" y="5316315"/>
              <a:chExt cx="972361" cy="533978"/>
            </a:xfrm>
          </p:grpSpPr>
          <p:grpSp>
            <p:nvGrpSpPr>
              <p:cNvPr id="793" name="Group 792"/>
              <p:cNvGrpSpPr/>
              <p:nvPr/>
            </p:nvGrpSpPr>
            <p:grpSpPr>
              <a:xfrm>
                <a:off x="10214321" y="5316315"/>
                <a:ext cx="972361" cy="533978"/>
                <a:chOff x="42431" y="3837998"/>
                <a:chExt cx="972361" cy="533978"/>
              </a:xfrm>
            </p:grpSpPr>
            <p:sp>
              <p:nvSpPr>
                <p:cNvPr id="794" name="Rounded Rectangle 793"/>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95" name="TextBox 794"/>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Online</a:t>
                  </a:r>
                </a:p>
              </p:txBody>
            </p:sp>
            <p:sp>
              <p:nvSpPr>
                <p:cNvPr id="796" name="TextBox 795"/>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Store code, plan and track projects, build, deploy and test apps in the cloud collaboratively.</a:t>
                  </a:r>
                </a:p>
              </p:txBody>
            </p:sp>
          </p:grpSp>
          <p:pic>
            <p:nvPicPr>
              <p:cNvPr id="801" name="Picture 800" descr="Visual Studio Online.png"/>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10292465" y="5343122"/>
                <a:ext cx="195467" cy="195467"/>
              </a:xfrm>
              <a:prstGeom prst="rect">
                <a:avLst/>
              </a:prstGeom>
            </p:spPr>
          </p:pic>
        </p:grpSp>
        <p:grpSp>
          <p:nvGrpSpPr>
            <p:cNvPr id="191" name="Group 190"/>
            <p:cNvGrpSpPr/>
            <p:nvPr/>
          </p:nvGrpSpPr>
          <p:grpSpPr>
            <a:xfrm>
              <a:off x="11179499" y="5335456"/>
              <a:ext cx="972361" cy="533978"/>
              <a:chOff x="-3850038" y="4627000"/>
              <a:chExt cx="972361" cy="533978"/>
            </a:xfrm>
          </p:grpSpPr>
          <p:grpSp>
            <p:nvGrpSpPr>
              <p:cNvPr id="797" name="Group 796"/>
              <p:cNvGrpSpPr/>
              <p:nvPr/>
            </p:nvGrpSpPr>
            <p:grpSpPr>
              <a:xfrm>
                <a:off x="-3850038" y="4627000"/>
                <a:ext cx="972361" cy="533978"/>
                <a:chOff x="42431" y="3837998"/>
                <a:chExt cx="972361" cy="533978"/>
              </a:xfrm>
            </p:grpSpPr>
            <p:sp>
              <p:nvSpPr>
                <p:cNvPr id="798" name="Rounded Rectangle 797"/>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99" name="TextBox 798"/>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Application</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sp>
              <p:nvSpPr>
                <p:cNvPr id="800" name="TextBox 799"/>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Analyze app usage, availability and performance to detect issues and solve problems proactively.</a:t>
                  </a:r>
                </a:p>
              </p:txBody>
            </p:sp>
          </p:grpSp>
          <p:pic>
            <p:nvPicPr>
              <p:cNvPr id="802" name="Picture 801" descr="Application Insights.png"/>
              <p:cNvPicPr>
                <a:picLocks noChangeAspect="1"/>
              </p:cNvPicPr>
              <p:nvPr/>
            </p:nvPicPr>
            <p:blipFill>
              <a:blip r:embed="rId54" cstate="print">
                <a:biLevel thresh="25000"/>
                <a:extLst>
                  <a:ext uri="{28A0092B-C50C-407E-A947-70E740481C1C}">
                    <a14:useLocalDpi xmlns:a14="http://schemas.microsoft.com/office/drawing/2010/main" val="0"/>
                  </a:ext>
                </a:extLst>
              </a:blip>
              <a:stretch>
                <a:fillRect/>
              </a:stretch>
            </p:blipFill>
            <p:spPr>
              <a:xfrm>
                <a:off x="-3833315" y="4646408"/>
                <a:ext cx="203954" cy="203954"/>
              </a:xfrm>
              <a:prstGeom prst="rect">
                <a:avLst/>
              </a:prstGeom>
            </p:spPr>
          </p:pic>
        </p:grpSp>
        <p:cxnSp>
          <p:nvCxnSpPr>
            <p:cNvPr id="829" name="Straight Connector 828"/>
            <p:cNvCxnSpPr/>
            <p:nvPr/>
          </p:nvCxnSpPr>
          <p:spPr>
            <a:xfrm>
              <a:off x="10168135" y="5310637"/>
              <a:ext cx="1985726" cy="0"/>
            </a:xfrm>
            <a:prstGeom prst="line">
              <a:avLst/>
            </a:prstGeom>
            <a:ln w="19050">
              <a:solidFill>
                <a:srgbClr val="FFFF16"/>
              </a:solidFill>
            </a:ln>
          </p:spPr>
          <p:style>
            <a:lnRef idx="1">
              <a:schemeClr val="accent1"/>
            </a:lnRef>
            <a:fillRef idx="0">
              <a:schemeClr val="accent1"/>
            </a:fillRef>
            <a:effectRef idx="0">
              <a:schemeClr val="accent1"/>
            </a:effectRef>
            <a:fontRef idx="minor">
              <a:schemeClr val="tx1"/>
            </a:fontRef>
          </p:style>
        </p:cxnSp>
      </p:grpSp>
      <p:grpSp>
        <p:nvGrpSpPr>
          <p:cNvPr id="403" name="Group 402"/>
          <p:cNvGrpSpPr/>
          <p:nvPr/>
        </p:nvGrpSpPr>
        <p:grpSpPr>
          <a:xfrm>
            <a:off x="4186751" y="6038348"/>
            <a:ext cx="4084246" cy="686188"/>
            <a:chOff x="4103647" y="5921136"/>
            <a:chExt cx="4005569" cy="672969"/>
          </a:xfrm>
        </p:grpSpPr>
        <p:sp>
          <p:nvSpPr>
            <p:cNvPr id="803" name="TextBox 802"/>
            <p:cNvSpPr txBox="1"/>
            <p:nvPr/>
          </p:nvSpPr>
          <p:spPr>
            <a:xfrm>
              <a:off x="4105449" y="5921136"/>
              <a:ext cx="966304" cy="209810"/>
            </a:xfrm>
            <a:prstGeom prst="rect">
              <a:avLst/>
            </a:prstGeom>
            <a:noFill/>
          </p:spPr>
          <p:txBody>
            <a:bodyPr wrap="none" lIns="0" tIns="0" rIns="0" bIns="0" rtlCol="0">
              <a:noAutofit/>
            </a:bodyPr>
            <a:lstStyle/>
            <a:p>
              <a:pPr defTabSz="932317" eaLnBrk="0" fontAlgn="base" hangingPunct="0">
                <a:spcBef>
                  <a:spcPct val="0"/>
                </a:spcBef>
                <a:spcAft>
                  <a:spcPct val="0"/>
                </a:spcAft>
              </a:pPr>
              <a:r>
                <a:rPr lang="en-US" sz="714" dirty="0">
                  <a:solidFill>
                    <a:srgbClr val="25CCFD"/>
                  </a:solidFill>
                  <a:latin typeface="Segoe UI Semibold" panose="020B0702040204020203" pitchFamily="34" charset="0"/>
                  <a:ea typeface="Arial Unicode MS" panose="020B0604020202020204" pitchFamily="34" charset="-128"/>
                  <a:cs typeface="Segoe UI Semibold" panose="020B0702040204020203" pitchFamily="34" charset="0"/>
                </a:rPr>
                <a:t>MANAGEMENT</a:t>
              </a:r>
            </a:p>
          </p:txBody>
        </p:sp>
        <p:grpSp>
          <p:nvGrpSpPr>
            <p:cNvPr id="356" name="Group 355"/>
            <p:cNvGrpSpPr/>
            <p:nvPr/>
          </p:nvGrpSpPr>
          <p:grpSpPr>
            <a:xfrm>
              <a:off x="4106974" y="6060127"/>
              <a:ext cx="972361" cy="533978"/>
              <a:chOff x="-2749284" y="4014314"/>
              <a:chExt cx="972361" cy="533978"/>
            </a:xfrm>
          </p:grpSpPr>
          <p:grpSp>
            <p:nvGrpSpPr>
              <p:cNvPr id="804" name="Group 803"/>
              <p:cNvGrpSpPr/>
              <p:nvPr/>
            </p:nvGrpSpPr>
            <p:grpSpPr>
              <a:xfrm>
                <a:off x="-2749284" y="4014314"/>
                <a:ext cx="972361" cy="533978"/>
                <a:chOff x="42431" y="3837998"/>
                <a:chExt cx="972361" cy="533978"/>
              </a:xfrm>
            </p:grpSpPr>
            <p:sp>
              <p:nvSpPr>
                <p:cNvPr id="805" name="Rounded Rectangle 804"/>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806" name="TextBox 805"/>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sp>
              <p:nvSpPr>
                <p:cNvPr id="807" name="TextBox 806"/>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Run durable PowerShell scripts to automate frequent, long running, complex Azure tasks.</a:t>
                  </a:r>
                </a:p>
              </p:txBody>
            </p:sp>
          </p:grpSp>
          <p:pic>
            <p:nvPicPr>
              <p:cNvPr id="824" name="Picture 823" descr="Azure automation.png"/>
              <p:cNvPicPr>
                <a:picLocks noChangeAspect="1"/>
              </p:cNvPicPr>
              <p:nvPr/>
            </p:nvPicPr>
            <p:blipFill>
              <a:blip r:embed="rId55" cstate="print">
                <a:biLevel thresh="25000"/>
                <a:extLst>
                  <a:ext uri="{28A0092B-C50C-407E-A947-70E740481C1C}">
                    <a14:useLocalDpi xmlns:a14="http://schemas.microsoft.com/office/drawing/2010/main" val="0"/>
                  </a:ext>
                </a:extLst>
              </a:blip>
              <a:stretch>
                <a:fillRect/>
              </a:stretch>
            </p:blipFill>
            <p:spPr>
              <a:xfrm>
                <a:off x="-2715114" y="4030206"/>
                <a:ext cx="191668" cy="191668"/>
              </a:xfrm>
              <a:prstGeom prst="rect">
                <a:avLst/>
              </a:prstGeom>
            </p:spPr>
          </p:pic>
        </p:grpSp>
        <p:grpSp>
          <p:nvGrpSpPr>
            <p:cNvPr id="357" name="Group 356"/>
            <p:cNvGrpSpPr/>
            <p:nvPr/>
          </p:nvGrpSpPr>
          <p:grpSpPr>
            <a:xfrm>
              <a:off x="5114990" y="6060127"/>
              <a:ext cx="972361" cy="533978"/>
              <a:chOff x="-2749284" y="4623617"/>
              <a:chExt cx="972361" cy="533978"/>
            </a:xfrm>
          </p:grpSpPr>
          <p:grpSp>
            <p:nvGrpSpPr>
              <p:cNvPr id="808" name="Group 807"/>
              <p:cNvGrpSpPr/>
              <p:nvPr/>
            </p:nvGrpSpPr>
            <p:grpSpPr>
              <a:xfrm>
                <a:off x="-2749284" y="4623617"/>
                <a:ext cx="972361" cy="533978"/>
                <a:chOff x="42431" y="3837998"/>
                <a:chExt cx="972361" cy="533978"/>
              </a:xfrm>
            </p:grpSpPr>
            <p:sp>
              <p:nvSpPr>
                <p:cNvPr id="809" name="Rounded Rectangle 808"/>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810" name="TextBox 809"/>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sp>
              <p:nvSpPr>
                <p:cNvPr id="811" name="TextBox 810"/>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Web based experience to provision, control and monitor all Azure services.</a:t>
                  </a:r>
                </a:p>
              </p:txBody>
            </p:sp>
          </p:grpSp>
          <p:pic>
            <p:nvPicPr>
              <p:cNvPr id="826" name="Picture 825" descr="Azure subscription.png"/>
              <p:cNvPicPr>
                <a:picLocks noChangeAspect="1"/>
              </p:cNvPicPr>
              <p:nvPr/>
            </p:nvPicPr>
            <p:blipFill>
              <a:blip r:embed="rId56" cstate="print">
                <a:biLevel thresh="25000"/>
                <a:extLst>
                  <a:ext uri="{28A0092B-C50C-407E-A947-70E740481C1C}">
                    <a14:useLocalDpi xmlns:a14="http://schemas.microsoft.com/office/drawing/2010/main" val="0"/>
                  </a:ext>
                </a:extLst>
              </a:blip>
              <a:stretch>
                <a:fillRect/>
              </a:stretch>
            </p:blipFill>
            <p:spPr>
              <a:xfrm>
                <a:off x="-2706215" y="4633204"/>
                <a:ext cx="201865" cy="201865"/>
              </a:xfrm>
              <a:prstGeom prst="rect">
                <a:avLst/>
              </a:prstGeom>
            </p:spPr>
          </p:pic>
        </p:grpSp>
        <p:grpSp>
          <p:nvGrpSpPr>
            <p:cNvPr id="359" name="Group 358"/>
            <p:cNvGrpSpPr/>
            <p:nvPr/>
          </p:nvGrpSpPr>
          <p:grpSpPr>
            <a:xfrm>
              <a:off x="7132612" y="6060127"/>
              <a:ext cx="972361" cy="533978"/>
              <a:chOff x="-2749284" y="5840395"/>
              <a:chExt cx="972361" cy="533978"/>
            </a:xfrm>
          </p:grpSpPr>
          <p:grpSp>
            <p:nvGrpSpPr>
              <p:cNvPr id="816" name="Group 815"/>
              <p:cNvGrpSpPr/>
              <p:nvPr/>
            </p:nvGrpSpPr>
            <p:grpSpPr>
              <a:xfrm>
                <a:off x="-2749284" y="5840395"/>
                <a:ext cx="972361" cy="533978"/>
                <a:chOff x="42431" y="3837998"/>
                <a:chExt cx="972361" cy="533978"/>
              </a:xfrm>
            </p:grpSpPr>
            <p:sp>
              <p:nvSpPr>
                <p:cNvPr id="817" name="Rounded Rectangle 816"/>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818" name="TextBox 817"/>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sp>
              <p:nvSpPr>
                <p:cNvPr id="819" name="TextBox 818"/>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Analyze and troubleshoot on-premises IT infrastructure without using instrumented code.</a:t>
                  </a:r>
                </a:p>
              </p:txBody>
            </p:sp>
          </p:grpSp>
          <p:pic>
            <p:nvPicPr>
              <p:cNvPr id="827" name="Picture 826" descr="Operational Insights.png"/>
              <p:cNvPicPr>
                <a:picLocks noChangeAspect="1"/>
              </p:cNvPicPr>
              <p:nvPr/>
            </p:nvPicPr>
            <p:blipFill>
              <a:blip r:embed="rId57" cstate="print">
                <a:biLevel thresh="25000"/>
                <a:extLst>
                  <a:ext uri="{28A0092B-C50C-407E-A947-70E740481C1C}">
                    <a14:useLocalDpi xmlns:a14="http://schemas.microsoft.com/office/drawing/2010/main" val="0"/>
                  </a:ext>
                </a:extLst>
              </a:blip>
              <a:stretch>
                <a:fillRect/>
              </a:stretch>
            </p:blipFill>
            <p:spPr>
              <a:xfrm>
                <a:off x="-2706916" y="5859005"/>
                <a:ext cx="212835" cy="212835"/>
              </a:xfrm>
              <a:prstGeom prst="rect">
                <a:avLst/>
              </a:prstGeom>
            </p:spPr>
          </p:pic>
        </p:grpSp>
        <p:grpSp>
          <p:nvGrpSpPr>
            <p:cNvPr id="360" name="Group 359"/>
            <p:cNvGrpSpPr/>
            <p:nvPr/>
          </p:nvGrpSpPr>
          <p:grpSpPr>
            <a:xfrm>
              <a:off x="6126018" y="6060127"/>
              <a:ext cx="972361" cy="533978"/>
              <a:chOff x="-2749284" y="6449637"/>
              <a:chExt cx="972361" cy="533978"/>
            </a:xfrm>
          </p:grpSpPr>
          <p:grpSp>
            <p:nvGrpSpPr>
              <p:cNvPr id="820" name="Group 819"/>
              <p:cNvGrpSpPr/>
              <p:nvPr/>
            </p:nvGrpSpPr>
            <p:grpSpPr>
              <a:xfrm>
                <a:off x="-2749284" y="6449637"/>
                <a:ext cx="972361" cy="533978"/>
                <a:chOff x="42431" y="3837998"/>
                <a:chExt cx="972361" cy="533978"/>
              </a:xfrm>
            </p:grpSpPr>
            <p:sp>
              <p:nvSpPr>
                <p:cNvPr id="821" name="Rounded Rectangle 820"/>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822" name="TextBox 821"/>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Vault</a:t>
                  </a:r>
                </a:p>
              </p:txBody>
            </p:sp>
            <p:sp>
              <p:nvSpPr>
                <p:cNvPr id="823" name="TextBox 822"/>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Safeguard and control keys and secrets in cloud scale hardware security modules.</a:t>
                  </a:r>
                </a:p>
              </p:txBody>
            </p:sp>
          </p:grpSp>
          <p:pic>
            <p:nvPicPr>
              <p:cNvPr id="828" name="Picture 827" descr="AzureKeyVault_icon_white.png"/>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2710511" y="6473390"/>
                <a:ext cx="191161" cy="212401"/>
              </a:xfrm>
              <a:prstGeom prst="rect">
                <a:avLst/>
              </a:prstGeom>
            </p:spPr>
          </p:pic>
        </p:grpSp>
        <p:cxnSp>
          <p:nvCxnSpPr>
            <p:cNvPr id="836" name="Straight Connector 835"/>
            <p:cNvCxnSpPr/>
            <p:nvPr/>
          </p:nvCxnSpPr>
          <p:spPr>
            <a:xfrm>
              <a:off x="4103647" y="6051850"/>
              <a:ext cx="4005569" cy="0"/>
            </a:xfrm>
            <a:prstGeom prst="line">
              <a:avLst/>
            </a:prstGeom>
            <a:ln w="19050">
              <a:solidFill>
                <a:srgbClr val="25CCFD"/>
              </a:solidFill>
            </a:ln>
          </p:spPr>
          <p:style>
            <a:lnRef idx="1">
              <a:schemeClr val="accent1"/>
            </a:lnRef>
            <a:fillRef idx="0">
              <a:schemeClr val="accent1"/>
            </a:fillRef>
            <a:effectRef idx="0">
              <a:schemeClr val="accent1"/>
            </a:effectRef>
            <a:fontRef idx="minor">
              <a:schemeClr val="tx1"/>
            </a:fontRef>
          </p:style>
        </p:cxnSp>
      </p:grpSp>
      <p:grpSp>
        <p:nvGrpSpPr>
          <p:cNvPr id="405" name="Group 404"/>
          <p:cNvGrpSpPr/>
          <p:nvPr/>
        </p:nvGrpSpPr>
        <p:grpSpPr>
          <a:xfrm>
            <a:off x="54000" y="6055570"/>
            <a:ext cx="4098739" cy="668966"/>
            <a:chOff x="50507" y="5938025"/>
            <a:chExt cx="4019783" cy="656080"/>
          </a:xfrm>
        </p:grpSpPr>
        <p:sp>
          <p:nvSpPr>
            <p:cNvPr id="771" name="TextBox 770"/>
            <p:cNvSpPr txBox="1"/>
            <p:nvPr/>
          </p:nvSpPr>
          <p:spPr>
            <a:xfrm>
              <a:off x="67826" y="5938025"/>
              <a:ext cx="966304" cy="209810"/>
            </a:xfrm>
            <a:prstGeom prst="rect">
              <a:avLst/>
            </a:prstGeom>
            <a:noFill/>
          </p:spPr>
          <p:txBody>
            <a:bodyPr wrap="none" lIns="0" tIns="0" rIns="0" bIns="0" rtlCol="0">
              <a:noAutofit/>
            </a:bodyPr>
            <a:lstStyle/>
            <a:p>
              <a:pPr defTabSz="932317" eaLnBrk="0" fontAlgn="base" hangingPunct="0">
                <a:spcBef>
                  <a:spcPct val="0"/>
                </a:spcBef>
                <a:spcAft>
                  <a:spcPct val="0"/>
                </a:spcAft>
              </a:pPr>
              <a:r>
                <a:rPr lang="en-US" sz="714" dirty="0">
                  <a:solidFill>
                    <a:srgbClr val="ED7D31">
                      <a:lumMod val="60000"/>
                      <a:lumOff val="40000"/>
                    </a:srgbClr>
                  </a:solidFill>
                  <a:latin typeface="Segoe UI Semibold" panose="020B0702040204020203" pitchFamily="34" charset="0"/>
                  <a:ea typeface="Arial Unicode MS" panose="020B0604020202020204" pitchFamily="34" charset="-128"/>
                  <a:cs typeface="Segoe UI Semibold" panose="020B0702040204020203" pitchFamily="34" charset="0"/>
                </a:rPr>
                <a:t>HYBRID INTEGRATION</a:t>
              </a:r>
            </a:p>
          </p:txBody>
        </p:sp>
        <p:grpSp>
          <p:nvGrpSpPr>
            <p:cNvPr id="247" name="Group 246"/>
            <p:cNvGrpSpPr/>
            <p:nvPr/>
          </p:nvGrpSpPr>
          <p:grpSpPr>
            <a:xfrm>
              <a:off x="1071837" y="6060127"/>
              <a:ext cx="972361" cy="533978"/>
              <a:chOff x="-2902230" y="1357895"/>
              <a:chExt cx="972361" cy="533978"/>
            </a:xfrm>
          </p:grpSpPr>
          <p:grpSp>
            <p:nvGrpSpPr>
              <p:cNvPr id="776" name="Group 775"/>
              <p:cNvGrpSpPr/>
              <p:nvPr/>
            </p:nvGrpSpPr>
            <p:grpSpPr>
              <a:xfrm>
                <a:off x="-2902230" y="1357895"/>
                <a:ext cx="972361" cy="533978"/>
                <a:chOff x="42431" y="3837998"/>
                <a:chExt cx="972361" cy="533978"/>
              </a:xfrm>
            </p:grpSpPr>
            <p:sp>
              <p:nvSpPr>
                <p:cNvPr id="777" name="Rounded Rectangle 776"/>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78" name="TextBox 777"/>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Biztalk</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sp>
              <p:nvSpPr>
                <p:cNvPr id="779" name="TextBox 778"/>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Build EDI and Enterprise App Integration (EAI) solutions in the cloud.</a:t>
                  </a:r>
                </a:p>
              </p:txBody>
            </p:sp>
          </p:grpSp>
          <p:pic>
            <p:nvPicPr>
              <p:cNvPr id="788" name="Picture 787" descr="BizTalk Services.png"/>
              <p:cNvPicPr>
                <a:picLocks noChangeAspect="1"/>
              </p:cNvPicPr>
              <p:nvPr/>
            </p:nvPicPr>
            <p:blipFill>
              <a:blip r:embed="rId59" cstate="print">
                <a:biLevel thresh="25000"/>
                <a:extLst>
                  <a:ext uri="{28A0092B-C50C-407E-A947-70E740481C1C}">
                    <a14:useLocalDpi xmlns:a14="http://schemas.microsoft.com/office/drawing/2010/main" val="0"/>
                  </a:ext>
                </a:extLst>
              </a:blip>
              <a:stretch>
                <a:fillRect/>
              </a:stretch>
            </p:blipFill>
            <p:spPr>
              <a:xfrm>
                <a:off x="-2867103" y="1376383"/>
                <a:ext cx="234757" cy="234757"/>
              </a:xfrm>
              <a:prstGeom prst="rect">
                <a:avLst/>
              </a:prstGeom>
            </p:spPr>
          </p:pic>
        </p:grpSp>
        <p:grpSp>
          <p:nvGrpSpPr>
            <p:cNvPr id="354" name="Group 353"/>
            <p:cNvGrpSpPr/>
            <p:nvPr/>
          </p:nvGrpSpPr>
          <p:grpSpPr>
            <a:xfrm>
              <a:off x="2085193" y="6060127"/>
              <a:ext cx="972361" cy="533978"/>
              <a:chOff x="-2902230" y="1961887"/>
              <a:chExt cx="972361" cy="533978"/>
            </a:xfrm>
          </p:grpSpPr>
          <p:grpSp>
            <p:nvGrpSpPr>
              <p:cNvPr id="780" name="Group 779"/>
              <p:cNvGrpSpPr/>
              <p:nvPr/>
            </p:nvGrpSpPr>
            <p:grpSpPr>
              <a:xfrm>
                <a:off x="-2902230" y="1961887"/>
                <a:ext cx="972361" cy="533978"/>
                <a:chOff x="42431" y="3837998"/>
                <a:chExt cx="972361" cy="533978"/>
              </a:xfrm>
            </p:grpSpPr>
            <p:sp>
              <p:nvSpPr>
                <p:cNvPr id="781" name="Rounded Rectangle 780"/>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82" name="TextBox 781"/>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Hybrid</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Connections</a:t>
                  </a:r>
                </a:p>
              </p:txBody>
            </p:sp>
            <p:sp>
              <p:nvSpPr>
                <p:cNvPr id="783" name="TextBox 782"/>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Connect apps in Azure with on-premises resources without a VPN or dedicated line.</a:t>
                  </a:r>
                </a:p>
              </p:txBody>
            </p:sp>
          </p:grpSp>
          <p:pic>
            <p:nvPicPr>
              <p:cNvPr id="789" name="Picture 788" descr="Hybrid Connections (BizTalk).png"/>
              <p:cNvPicPr>
                <a:picLocks noChangeAspect="1"/>
              </p:cNvPicPr>
              <p:nvPr/>
            </p:nvPicPr>
            <p:blipFill>
              <a:blip r:embed="rId60" cstate="print">
                <a:biLevel thresh="25000"/>
                <a:extLst>
                  <a:ext uri="{28A0092B-C50C-407E-A947-70E740481C1C}">
                    <a14:useLocalDpi xmlns:a14="http://schemas.microsoft.com/office/drawing/2010/main" val="0"/>
                  </a:ext>
                </a:extLst>
              </a:blip>
              <a:stretch>
                <a:fillRect/>
              </a:stretch>
            </p:blipFill>
            <p:spPr>
              <a:xfrm>
                <a:off x="-2857502" y="1975182"/>
                <a:ext cx="216531" cy="216531"/>
              </a:xfrm>
              <a:prstGeom prst="rect">
                <a:avLst/>
              </a:prstGeom>
            </p:spPr>
          </p:pic>
        </p:grpSp>
        <p:grpSp>
          <p:nvGrpSpPr>
            <p:cNvPr id="355" name="Group 354"/>
            <p:cNvGrpSpPr/>
            <p:nvPr/>
          </p:nvGrpSpPr>
          <p:grpSpPr>
            <a:xfrm>
              <a:off x="3097929" y="6060127"/>
              <a:ext cx="972361" cy="533978"/>
              <a:chOff x="-2902230" y="2574673"/>
              <a:chExt cx="972361" cy="533978"/>
            </a:xfrm>
          </p:grpSpPr>
          <p:grpSp>
            <p:nvGrpSpPr>
              <p:cNvPr id="784" name="Group 783"/>
              <p:cNvGrpSpPr/>
              <p:nvPr/>
            </p:nvGrpSpPr>
            <p:grpSpPr>
              <a:xfrm>
                <a:off x="-2902230" y="2574673"/>
                <a:ext cx="972361" cy="533978"/>
                <a:chOff x="42431" y="3837998"/>
                <a:chExt cx="972361" cy="533978"/>
              </a:xfrm>
            </p:grpSpPr>
            <p:sp>
              <p:nvSpPr>
                <p:cNvPr id="785" name="Rounded Rectangle 784"/>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86" name="TextBox 785"/>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Bus</a:t>
                  </a:r>
                </a:p>
              </p:txBody>
            </p:sp>
            <p:sp>
              <p:nvSpPr>
                <p:cNvPr id="787" name="TextBox 786"/>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Messaging capabilities (pub/sub, queues) and on-premises to cloud connectivity solution.</a:t>
                  </a:r>
                </a:p>
              </p:txBody>
            </p:sp>
          </p:grpSp>
          <p:pic>
            <p:nvPicPr>
              <p:cNvPr id="790" name="Picture 789" descr="Service Bus.png"/>
              <p:cNvPicPr>
                <a:picLocks noChangeAspect="1"/>
              </p:cNvPicPr>
              <p:nvPr/>
            </p:nvPicPr>
            <p:blipFill>
              <a:blip r:embed="rId61" cstate="print">
                <a:biLevel thresh="25000"/>
                <a:extLst>
                  <a:ext uri="{28A0092B-C50C-407E-A947-70E740481C1C}">
                    <a14:useLocalDpi xmlns:a14="http://schemas.microsoft.com/office/drawing/2010/main" val="0"/>
                  </a:ext>
                </a:extLst>
              </a:blip>
              <a:stretch>
                <a:fillRect/>
              </a:stretch>
            </p:blipFill>
            <p:spPr>
              <a:xfrm>
                <a:off x="-2854304" y="2590184"/>
                <a:ext cx="213333" cy="213333"/>
              </a:xfrm>
              <a:prstGeom prst="rect">
                <a:avLst/>
              </a:prstGeom>
            </p:spPr>
          </p:pic>
        </p:grpSp>
        <p:grpSp>
          <p:nvGrpSpPr>
            <p:cNvPr id="223" name="Group 222"/>
            <p:cNvGrpSpPr/>
            <p:nvPr/>
          </p:nvGrpSpPr>
          <p:grpSpPr>
            <a:xfrm>
              <a:off x="50507" y="6060127"/>
              <a:ext cx="972361" cy="533978"/>
              <a:chOff x="-2902230" y="748592"/>
              <a:chExt cx="972361" cy="533978"/>
            </a:xfrm>
          </p:grpSpPr>
          <p:grpSp>
            <p:nvGrpSpPr>
              <p:cNvPr id="772" name="Group 771"/>
              <p:cNvGrpSpPr/>
              <p:nvPr/>
            </p:nvGrpSpPr>
            <p:grpSpPr>
              <a:xfrm>
                <a:off x="-2902230" y="748592"/>
                <a:ext cx="972361" cy="533978"/>
                <a:chOff x="42431" y="3837998"/>
                <a:chExt cx="972361" cy="533978"/>
              </a:xfrm>
            </p:grpSpPr>
            <p:sp>
              <p:nvSpPr>
                <p:cNvPr id="773" name="Rounded Rectangle 772"/>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774" name="TextBox 773"/>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Queues</a:t>
                  </a:r>
                </a:p>
              </p:txBody>
            </p:sp>
            <p:sp>
              <p:nvSpPr>
                <p:cNvPr id="775" name="TextBox 774"/>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Simple message queue for application de-coupling architecture for scale out.  </a:t>
                  </a:r>
                </a:p>
              </p:txBody>
            </p:sp>
          </p:grpSp>
          <p:pic>
            <p:nvPicPr>
              <p:cNvPr id="791" name="Picture 790" descr="Storage queue.png"/>
              <p:cNvPicPr>
                <a:picLocks noChangeAspect="1"/>
              </p:cNvPicPr>
              <p:nvPr/>
            </p:nvPicPr>
            <p:blipFill>
              <a:blip r:embed="rId62" cstate="print">
                <a:biLevel thresh="25000"/>
                <a:extLst>
                  <a:ext uri="{28A0092B-C50C-407E-A947-70E740481C1C}">
                    <a14:useLocalDpi xmlns:a14="http://schemas.microsoft.com/office/drawing/2010/main" val="0"/>
                  </a:ext>
                </a:extLst>
              </a:blip>
              <a:stretch>
                <a:fillRect/>
              </a:stretch>
            </p:blipFill>
            <p:spPr>
              <a:xfrm>
                <a:off x="-2847102" y="769483"/>
                <a:ext cx="206668" cy="206668"/>
              </a:xfrm>
              <a:prstGeom prst="rect">
                <a:avLst/>
              </a:prstGeom>
            </p:spPr>
          </p:pic>
        </p:grpSp>
        <p:cxnSp>
          <p:nvCxnSpPr>
            <p:cNvPr id="837" name="Straight Connector 836"/>
            <p:cNvCxnSpPr/>
            <p:nvPr/>
          </p:nvCxnSpPr>
          <p:spPr>
            <a:xfrm>
              <a:off x="58259" y="6051850"/>
              <a:ext cx="4007049" cy="0"/>
            </a:xfrm>
            <a:prstGeom prst="line">
              <a:avLst/>
            </a:prstGeom>
            <a:ln w="19050">
              <a:solidFill>
                <a:srgbClr val="C29882"/>
              </a:solidFill>
            </a:ln>
          </p:spPr>
          <p:style>
            <a:lnRef idx="1">
              <a:schemeClr val="accent1"/>
            </a:lnRef>
            <a:fillRef idx="0">
              <a:schemeClr val="accent1"/>
            </a:fillRef>
            <a:effectRef idx="0">
              <a:schemeClr val="accent1"/>
            </a:effectRef>
            <a:fontRef idx="minor">
              <a:schemeClr val="tx1"/>
            </a:fontRef>
          </p:style>
        </p:cxnSp>
      </p:grpSp>
      <p:grpSp>
        <p:nvGrpSpPr>
          <p:cNvPr id="388" name="Group 387"/>
          <p:cNvGrpSpPr/>
          <p:nvPr/>
        </p:nvGrpSpPr>
        <p:grpSpPr>
          <a:xfrm>
            <a:off x="8309188" y="6053837"/>
            <a:ext cx="2027047" cy="672320"/>
            <a:chOff x="8146671" y="5936325"/>
            <a:chExt cx="1987999" cy="659369"/>
          </a:xfrm>
        </p:grpSpPr>
        <p:grpSp>
          <p:nvGrpSpPr>
            <p:cNvPr id="358" name="Group 357"/>
            <p:cNvGrpSpPr/>
            <p:nvPr/>
          </p:nvGrpSpPr>
          <p:grpSpPr>
            <a:xfrm>
              <a:off x="8146671" y="6061716"/>
              <a:ext cx="972361" cy="533978"/>
              <a:chOff x="-2749284" y="5227608"/>
              <a:chExt cx="972361" cy="533978"/>
            </a:xfrm>
          </p:grpSpPr>
          <p:grpSp>
            <p:nvGrpSpPr>
              <p:cNvPr id="812" name="Group 811"/>
              <p:cNvGrpSpPr/>
              <p:nvPr/>
            </p:nvGrpSpPr>
            <p:grpSpPr>
              <a:xfrm>
                <a:off x="-2749284" y="5227608"/>
                <a:ext cx="972361" cy="533978"/>
                <a:chOff x="42431" y="3837998"/>
                <a:chExt cx="972361" cy="533978"/>
              </a:xfrm>
            </p:grpSpPr>
            <p:sp>
              <p:nvSpPr>
                <p:cNvPr id="813" name="Rounded Rectangle 812"/>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814" name="TextBox 813"/>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 /</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sp>
              <p:nvSpPr>
                <p:cNvPr id="815" name="TextBox 814"/>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Find and manage other services  provided by third parties.</a:t>
                  </a:r>
                </a:p>
              </p:txBody>
            </p:sp>
          </p:grpSp>
          <p:pic>
            <p:nvPicPr>
              <p:cNvPr id="825" name="Picture 824" descr="Azure Marketplace.png"/>
              <p:cNvPicPr>
                <a:picLocks noChangeAspect="1"/>
              </p:cNvPicPr>
              <p:nvPr/>
            </p:nvPicPr>
            <p:blipFill>
              <a:blip r:embed="rId63" cstate="print">
                <a:biLevel thresh="25000"/>
                <a:extLst>
                  <a:ext uri="{28A0092B-C50C-407E-A947-70E740481C1C}">
                    <a14:useLocalDpi xmlns:a14="http://schemas.microsoft.com/office/drawing/2010/main" val="0"/>
                  </a:ext>
                </a:extLst>
              </a:blip>
              <a:stretch>
                <a:fillRect/>
              </a:stretch>
            </p:blipFill>
            <p:spPr>
              <a:xfrm>
                <a:off x="-2705016" y="5249005"/>
                <a:ext cx="205666" cy="205666"/>
              </a:xfrm>
              <a:prstGeom prst="rect">
                <a:avLst/>
              </a:prstGeom>
            </p:spPr>
          </p:pic>
        </p:grpSp>
        <p:grpSp>
          <p:nvGrpSpPr>
            <p:cNvPr id="831" name="Group 830"/>
            <p:cNvGrpSpPr/>
            <p:nvPr/>
          </p:nvGrpSpPr>
          <p:grpSpPr>
            <a:xfrm>
              <a:off x="9162309" y="6060127"/>
              <a:ext cx="972361" cy="533978"/>
              <a:chOff x="42431" y="3837998"/>
              <a:chExt cx="972361" cy="533978"/>
            </a:xfrm>
          </p:grpSpPr>
          <p:sp>
            <p:nvSpPr>
              <p:cNvPr id="833" name="Rounded Rectangle 832"/>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612" dirty="0">
                  <a:solidFill>
                    <a:prstClr val="white"/>
                  </a:solidFill>
                  <a:latin typeface="Segoe UI" panose="020B0502040204020203" pitchFamily="34" charset="0"/>
                  <a:cs typeface="Segoe UI" panose="020B0502040204020203" pitchFamily="34" charset="0"/>
                </a:endParaRPr>
              </a:p>
            </p:txBody>
          </p:sp>
          <p:sp>
            <p:nvSpPr>
              <p:cNvPr id="834" name="TextBox 833"/>
              <p:cNvSpPr txBox="1"/>
              <p:nvPr/>
            </p:nvSpPr>
            <p:spPr>
              <a:xfrm>
                <a:off x="368334" y="3837998"/>
                <a:ext cx="646458" cy="295305"/>
              </a:xfrm>
              <a:prstGeom prst="rect">
                <a:avLst/>
              </a:prstGeom>
              <a:noFill/>
              <a:ln>
                <a:solidFill>
                  <a:srgbClr val="1B3C72"/>
                </a:solid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Depot</a:t>
                </a:r>
              </a:p>
            </p:txBody>
          </p:sp>
          <p:sp>
            <p:nvSpPr>
              <p:cNvPr id="835" name="TextBox 834"/>
              <p:cNvSpPr txBox="1"/>
              <p:nvPr/>
            </p:nvSpPr>
            <p:spPr>
              <a:xfrm>
                <a:off x="53304" y="4056080"/>
                <a:ext cx="961159" cy="315896"/>
              </a:xfrm>
              <a:prstGeom prst="rect">
                <a:avLst/>
              </a:prstGeom>
              <a:noFill/>
              <a:ln>
                <a:solidFill>
                  <a:srgbClr val="1B3C72"/>
                </a:solidFill>
              </a:ln>
            </p:spPr>
            <p:txBody>
              <a:bodyPr wrap="square" lIns="27971" tIns="46618"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32317" eaLnBrk="0" fontAlgn="base" hangingPunct="0">
                  <a:spcBef>
                    <a:spcPct val="0"/>
                  </a:spcBef>
                  <a:spcAft>
                    <a:spcPct val="0"/>
                  </a:spcAft>
                </a:pPr>
                <a:r>
                  <a:rPr lang="en-US" sz="510" dirty="0"/>
                  <a:t>Find free open source VM images that you can download and run in Azure Virtual Machines.</a:t>
                </a:r>
              </a:p>
            </p:txBody>
          </p:sp>
        </p:grpSp>
        <p:pic>
          <p:nvPicPr>
            <p:cNvPr id="363" name="Picture 362"/>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291345" y="6060127"/>
              <a:ext cx="172977" cy="172977"/>
            </a:xfrm>
            <a:prstGeom prst="rect">
              <a:avLst/>
            </a:prstGeom>
          </p:spPr>
        </p:pic>
        <p:cxnSp>
          <p:nvCxnSpPr>
            <p:cNvPr id="838" name="Straight Connector 837"/>
            <p:cNvCxnSpPr/>
            <p:nvPr/>
          </p:nvCxnSpPr>
          <p:spPr>
            <a:xfrm>
              <a:off x="8146671" y="6051850"/>
              <a:ext cx="1985726" cy="0"/>
            </a:xfrm>
            <a:prstGeom prst="line">
              <a:avLst/>
            </a:prstGeom>
            <a:ln w="19050">
              <a:solidFill>
                <a:srgbClr val="FFFF16"/>
              </a:solidFill>
            </a:ln>
          </p:spPr>
          <p:style>
            <a:lnRef idx="1">
              <a:schemeClr val="accent1"/>
            </a:lnRef>
            <a:fillRef idx="0">
              <a:schemeClr val="accent1"/>
            </a:fillRef>
            <a:effectRef idx="0">
              <a:schemeClr val="accent1"/>
            </a:effectRef>
            <a:fontRef idx="minor">
              <a:schemeClr val="tx1"/>
            </a:fontRef>
          </p:style>
        </p:cxnSp>
        <p:sp>
          <p:nvSpPr>
            <p:cNvPr id="839" name="TextBox 838"/>
            <p:cNvSpPr txBox="1"/>
            <p:nvPr/>
          </p:nvSpPr>
          <p:spPr>
            <a:xfrm>
              <a:off x="8147734" y="5936325"/>
              <a:ext cx="966304" cy="209810"/>
            </a:xfrm>
            <a:prstGeom prst="rect">
              <a:avLst/>
            </a:prstGeom>
            <a:noFill/>
          </p:spPr>
          <p:txBody>
            <a:bodyPr wrap="none" lIns="0" tIns="0" rIns="0" bIns="0" rtlCol="0">
              <a:noAutofit/>
            </a:bodyPr>
            <a:lstStyle/>
            <a:p>
              <a:pPr defTabSz="932317" eaLnBrk="0" fontAlgn="base" hangingPunct="0">
                <a:spcBef>
                  <a:spcPct val="0"/>
                </a:spcBef>
                <a:spcAft>
                  <a:spcPct val="0"/>
                </a:spcAft>
              </a:pPr>
              <a:r>
                <a:rPr lang="en-US" sz="714" dirty="0">
                  <a:solidFill>
                    <a:srgbClr val="ED7D31">
                      <a:lumMod val="60000"/>
                      <a:lumOff val="40000"/>
                    </a:srgbClr>
                  </a:solidFill>
                  <a:latin typeface="Segoe UI Semibold" panose="020B0702040204020203" pitchFamily="34" charset="0"/>
                  <a:ea typeface="Arial Unicode MS" panose="020B0604020202020204" pitchFamily="34" charset="-128"/>
                  <a:cs typeface="Segoe UI Semibold" panose="020B0702040204020203" pitchFamily="34" charset="0"/>
                </a:rPr>
                <a:t>COMMERCE</a:t>
              </a:r>
            </a:p>
          </p:txBody>
        </p:sp>
      </p:grpSp>
    </p:spTree>
    <p:extLst>
      <p:ext uri="{BB962C8B-B14F-4D97-AF65-F5344CB8AC3E}">
        <p14:creationId xmlns:p14="http://schemas.microsoft.com/office/powerpoint/2010/main" val="14500665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5"/>
                                        </p:tgtEl>
                                        <p:attrNameLst>
                                          <p:attrName>style.visibility</p:attrName>
                                        </p:attrNameLst>
                                      </p:cBhvr>
                                      <p:to>
                                        <p:strVal val="visible"/>
                                      </p:to>
                                    </p:set>
                                    <p:animEffect transition="in" filter="fade">
                                      <p:cBhvr>
                                        <p:cTn id="7" dur="500"/>
                                        <p:tgtEl>
                                          <p:spTgt spid="3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6"/>
                                        </p:tgtEl>
                                        <p:attrNameLst>
                                          <p:attrName>style.visibility</p:attrName>
                                        </p:attrNameLst>
                                      </p:cBhvr>
                                      <p:to>
                                        <p:strVal val="visible"/>
                                      </p:to>
                                    </p:set>
                                    <p:animEffect transition="in" filter="fade">
                                      <p:cBhvr>
                                        <p:cTn id="12" dur="500"/>
                                        <p:tgtEl>
                                          <p:spTgt spid="40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68"/>
                                        </p:tgtEl>
                                        <p:attrNameLst>
                                          <p:attrName>style.visibility</p:attrName>
                                        </p:attrNameLst>
                                      </p:cBhvr>
                                      <p:to>
                                        <p:strVal val="visible"/>
                                      </p:to>
                                    </p:set>
                                    <p:animEffect transition="in" filter="fade">
                                      <p:cBhvr>
                                        <p:cTn id="16" dur="500"/>
                                        <p:tgtEl>
                                          <p:spTgt spid="36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6"/>
                                        </p:tgtEl>
                                        <p:attrNameLst>
                                          <p:attrName>style.visibility</p:attrName>
                                        </p:attrNameLst>
                                      </p:cBhvr>
                                      <p:to>
                                        <p:strVal val="visible"/>
                                      </p:to>
                                    </p:set>
                                    <p:animEffect transition="in" filter="fade">
                                      <p:cBhvr>
                                        <p:cTn id="21" dur="500"/>
                                        <p:tgtEl>
                                          <p:spTgt spid="376"/>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377"/>
                                        </p:tgtEl>
                                        <p:attrNameLst>
                                          <p:attrName>style.visibility</p:attrName>
                                        </p:attrNameLst>
                                      </p:cBhvr>
                                      <p:to>
                                        <p:strVal val="visible"/>
                                      </p:to>
                                    </p:set>
                                    <p:animEffect transition="in" filter="fade">
                                      <p:cBhvr>
                                        <p:cTn id="25" dur="500"/>
                                        <p:tgtEl>
                                          <p:spTgt spid="377"/>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379"/>
                                        </p:tgtEl>
                                        <p:attrNameLst>
                                          <p:attrName>style.visibility</p:attrName>
                                        </p:attrNameLst>
                                      </p:cBhvr>
                                      <p:to>
                                        <p:strVal val="visible"/>
                                      </p:to>
                                    </p:set>
                                    <p:animEffect transition="in" filter="fade">
                                      <p:cBhvr>
                                        <p:cTn id="29" dur="500"/>
                                        <p:tgtEl>
                                          <p:spTgt spid="379"/>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381"/>
                                        </p:tgtEl>
                                        <p:attrNameLst>
                                          <p:attrName>style.visibility</p:attrName>
                                        </p:attrNameLst>
                                      </p:cBhvr>
                                      <p:to>
                                        <p:strVal val="visible"/>
                                      </p:to>
                                    </p:set>
                                    <p:animEffect transition="in" filter="fade">
                                      <p:cBhvr>
                                        <p:cTn id="33" dur="500"/>
                                        <p:tgtEl>
                                          <p:spTgt spid="381"/>
                                        </p:tgtEl>
                                      </p:cBhvr>
                                    </p:animEffect>
                                  </p:childTnLst>
                                </p:cTn>
                              </p:par>
                            </p:childTnLst>
                          </p:cTn>
                        </p:par>
                        <p:par>
                          <p:cTn id="34" fill="hold">
                            <p:stCondLst>
                              <p:cond delay="2000"/>
                            </p:stCondLst>
                            <p:childTnLst>
                              <p:par>
                                <p:cTn id="35" presetID="10" presetClass="entr" presetSubtype="0" fill="hold" nodeType="afterEffect">
                                  <p:stCondLst>
                                    <p:cond delay="0"/>
                                  </p:stCondLst>
                                  <p:childTnLst>
                                    <p:set>
                                      <p:cBhvr>
                                        <p:cTn id="36" dur="1" fill="hold">
                                          <p:stCondLst>
                                            <p:cond delay="0"/>
                                          </p:stCondLst>
                                        </p:cTn>
                                        <p:tgtEl>
                                          <p:spTgt spid="383"/>
                                        </p:tgtEl>
                                        <p:attrNameLst>
                                          <p:attrName>style.visibility</p:attrName>
                                        </p:attrNameLst>
                                      </p:cBhvr>
                                      <p:to>
                                        <p:strVal val="visible"/>
                                      </p:to>
                                    </p:set>
                                    <p:animEffect transition="in" filter="fade">
                                      <p:cBhvr>
                                        <p:cTn id="37" dur="500"/>
                                        <p:tgtEl>
                                          <p:spTgt spid="383"/>
                                        </p:tgtEl>
                                      </p:cBhvr>
                                    </p:animEffect>
                                  </p:childTnLst>
                                </p:cTn>
                              </p:par>
                            </p:childTnLst>
                          </p:cTn>
                        </p:par>
                        <p:par>
                          <p:cTn id="38" fill="hold">
                            <p:stCondLst>
                              <p:cond delay="2500"/>
                            </p:stCondLst>
                            <p:childTnLst>
                              <p:par>
                                <p:cTn id="39" presetID="10" presetClass="entr" presetSubtype="0" fill="hold" nodeType="afterEffect">
                                  <p:stCondLst>
                                    <p:cond delay="0"/>
                                  </p:stCondLst>
                                  <p:childTnLst>
                                    <p:set>
                                      <p:cBhvr>
                                        <p:cTn id="40" dur="1" fill="hold">
                                          <p:stCondLst>
                                            <p:cond delay="0"/>
                                          </p:stCondLst>
                                        </p:cTn>
                                        <p:tgtEl>
                                          <p:spTgt spid="407"/>
                                        </p:tgtEl>
                                        <p:attrNameLst>
                                          <p:attrName>style.visibility</p:attrName>
                                        </p:attrNameLst>
                                      </p:cBhvr>
                                      <p:to>
                                        <p:strVal val="visible"/>
                                      </p:to>
                                    </p:set>
                                    <p:animEffect transition="in" filter="fade">
                                      <p:cBhvr>
                                        <p:cTn id="41" dur="500"/>
                                        <p:tgtEl>
                                          <p:spTgt spid="407"/>
                                        </p:tgtEl>
                                      </p:cBhvr>
                                    </p:animEffect>
                                  </p:childTnLst>
                                </p:cTn>
                              </p:par>
                            </p:childTnLst>
                          </p:cTn>
                        </p:par>
                        <p:par>
                          <p:cTn id="42" fill="hold">
                            <p:stCondLst>
                              <p:cond delay="3000"/>
                            </p:stCondLst>
                            <p:childTnLst>
                              <p:par>
                                <p:cTn id="43" presetID="10" presetClass="entr" presetSubtype="0" fill="hold" nodeType="afterEffect">
                                  <p:stCondLst>
                                    <p:cond delay="0"/>
                                  </p:stCondLst>
                                  <p:childTnLst>
                                    <p:set>
                                      <p:cBhvr>
                                        <p:cTn id="44" dur="1" fill="hold">
                                          <p:stCondLst>
                                            <p:cond delay="0"/>
                                          </p:stCondLst>
                                        </p:cTn>
                                        <p:tgtEl>
                                          <p:spTgt spid="385"/>
                                        </p:tgtEl>
                                        <p:attrNameLst>
                                          <p:attrName>style.visibility</p:attrName>
                                        </p:attrNameLst>
                                      </p:cBhvr>
                                      <p:to>
                                        <p:strVal val="visible"/>
                                      </p:to>
                                    </p:set>
                                    <p:animEffect transition="in" filter="fade">
                                      <p:cBhvr>
                                        <p:cTn id="45" dur="500"/>
                                        <p:tgtEl>
                                          <p:spTgt spid="385"/>
                                        </p:tgtEl>
                                      </p:cBhvr>
                                    </p:animEffect>
                                  </p:childTnLst>
                                </p:cTn>
                              </p:par>
                            </p:childTnLst>
                          </p:cTn>
                        </p:par>
                        <p:par>
                          <p:cTn id="46" fill="hold">
                            <p:stCondLst>
                              <p:cond delay="3500"/>
                            </p:stCondLst>
                            <p:childTnLst>
                              <p:par>
                                <p:cTn id="47" presetID="10" presetClass="entr" presetSubtype="0" fill="hold" nodeType="afterEffect">
                                  <p:stCondLst>
                                    <p:cond delay="0"/>
                                  </p:stCondLst>
                                  <p:childTnLst>
                                    <p:set>
                                      <p:cBhvr>
                                        <p:cTn id="48" dur="1" fill="hold">
                                          <p:stCondLst>
                                            <p:cond delay="0"/>
                                          </p:stCondLst>
                                        </p:cTn>
                                        <p:tgtEl>
                                          <p:spTgt spid="386"/>
                                        </p:tgtEl>
                                        <p:attrNameLst>
                                          <p:attrName>style.visibility</p:attrName>
                                        </p:attrNameLst>
                                      </p:cBhvr>
                                      <p:to>
                                        <p:strVal val="visible"/>
                                      </p:to>
                                    </p:set>
                                    <p:animEffect transition="in" filter="fade">
                                      <p:cBhvr>
                                        <p:cTn id="49" dur="500"/>
                                        <p:tgtEl>
                                          <p:spTgt spid="386"/>
                                        </p:tgtEl>
                                      </p:cBhvr>
                                    </p:animEffect>
                                  </p:childTnLst>
                                </p:cTn>
                              </p:par>
                            </p:childTnLst>
                          </p:cTn>
                        </p:par>
                        <p:par>
                          <p:cTn id="50" fill="hold">
                            <p:stCondLst>
                              <p:cond delay="4000"/>
                            </p:stCondLst>
                            <p:childTnLst>
                              <p:par>
                                <p:cTn id="51" presetID="10" presetClass="entr" presetSubtype="0" fill="hold" nodeType="afterEffect">
                                  <p:stCondLst>
                                    <p:cond delay="0"/>
                                  </p:stCondLst>
                                  <p:childTnLst>
                                    <p:set>
                                      <p:cBhvr>
                                        <p:cTn id="52" dur="1" fill="hold">
                                          <p:stCondLst>
                                            <p:cond delay="0"/>
                                          </p:stCondLst>
                                        </p:cTn>
                                        <p:tgtEl>
                                          <p:spTgt spid="408"/>
                                        </p:tgtEl>
                                        <p:attrNameLst>
                                          <p:attrName>style.visibility</p:attrName>
                                        </p:attrNameLst>
                                      </p:cBhvr>
                                      <p:to>
                                        <p:strVal val="visible"/>
                                      </p:to>
                                    </p:set>
                                    <p:animEffect transition="in" filter="fade">
                                      <p:cBhvr>
                                        <p:cTn id="53" dur="500"/>
                                        <p:tgtEl>
                                          <p:spTgt spid="408"/>
                                        </p:tgtEl>
                                      </p:cBhvr>
                                    </p:animEffect>
                                  </p:childTnLst>
                                </p:cTn>
                              </p:par>
                            </p:childTnLst>
                          </p:cTn>
                        </p:par>
                        <p:par>
                          <p:cTn id="54" fill="hold">
                            <p:stCondLst>
                              <p:cond delay="4500"/>
                            </p:stCondLst>
                            <p:childTnLst>
                              <p:par>
                                <p:cTn id="55" presetID="10" presetClass="entr" presetSubtype="0" fill="hold" nodeType="afterEffect">
                                  <p:stCondLst>
                                    <p:cond delay="0"/>
                                  </p:stCondLst>
                                  <p:childTnLst>
                                    <p:set>
                                      <p:cBhvr>
                                        <p:cTn id="56" dur="1" fill="hold">
                                          <p:stCondLst>
                                            <p:cond delay="0"/>
                                          </p:stCondLst>
                                        </p:cTn>
                                        <p:tgtEl>
                                          <p:spTgt spid="405"/>
                                        </p:tgtEl>
                                        <p:attrNameLst>
                                          <p:attrName>style.visibility</p:attrName>
                                        </p:attrNameLst>
                                      </p:cBhvr>
                                      <p:to>
                                        <p:strVal val="visible"/>
                                      </p:to>
                                    </p:set>
                                    <p:animEffect transition="in" filter="fade">
                                      <p:cBhvr>
                                        <p:cTn id="57" dur="500"/>
                                        <p:tgtEl>
                                          <p:spTgt spid="405"/>
                                        </p:tgtEl>
                                      </p:cBhvr>
                                    </p:animEffect>
                                  </p:childTnLst>
                                </p:cTn>
                              </p:par>
                            </p:childTnLst>
                          </p:cTn>
                        </p:par>
                        <p:par>
                          <p:cTn id="58" fill="hold">
                            <p:stCondLst>
                              <p:cond delay="5000"/>
                            </p:stCondLst>
                            <p:childTnLst>
                              <p:par>
                                <p:cTn id="59" presetID="10" presetClass="entr" presetSubtype="0" fill="hold" nodeType="afterEffect">
                                  <p:stCondLst>
                                    <p:cond delay="0"/>
                                  </p:stCondLst>
                                  <p:childTnLst>
                                    <p:set>
                                      <p:cBhvr>
                                        <p:cTn id="60" dur="1" fill="hold">
                                          <p:stCondLst>
                                            <p:cond delay="0"/>
                                          </p:stCondLst>
                                        </p:cTn>
                                        <p:tgtEl>
                                          <p:spTgt spid="403"/>
                                        </p:tgtEl>
                                        <p:attrNameLst>
                                          <p:attrName>style.visibility</p:attrName>
                                        </p:attrNameLst>
                                      </p:cBhvr>
                                      <p:to>
                                        <p:strVal val="visible"/>
                                      </p:to>
                                    </p:set>
                                    <p:animEffect transition="in" filter="fade">
                                      <p:cBhvr>
                                        <p:cTn id="61" dur="500"/>
                                        <p:tgtEl>
                                          <p:spTgt spid="403"/>
                                        </p:tgtEl>
                                      </p:cBhvr>
                                    </p:animEffect>
                                  </p:childTnLst>
                                </p:cTn>
                              </p:par>
                            </p:childTnLst>
                          </p:cTn>
                        </p:par>
                        <p:par>
                          <p:cTn id="62" fill="hold">
                            <p:stCondLst>
                              <p:cond delay="5500"/>
                            </p:stCondLst>
                            <p:childTnLst>
                              <p:par>
                                <p:cTn id="63" presetID="10" presetClass="entr" presetSubtype="0" fill="hold" nodeType="afterEffect">
                                  <p:stCondLst>
                                    <p:cond delay="0"/>
                                  </p:stCondLst>
                                  <p:childTnLst>
                                    <p:set>
                                      <p:cBhvr>
                                        <p:cTn id="64" dur="1" fill="hold">
                                          <p:stCondLst>
                                            <p:cond delay="0"/>
                                          </p:stCondLst>
                                        </p:cTn>
                                        <p:tgtEl>
                                          <p:spTgt spid="388"/>
                                        </p:tgtEl>
                                        <p:attrNameLst>
                                          <p:attrName>style.visibility</p:attrName>
                                        </p:attrNameLst>
                                      </p:cBhvr>
                                      <p:to>
                                        <p:strVal val="visible"/>
                                      </p:to>
                                    </p:set>
                                    <p:animEffect transition="in" filter="fade">
                                      <p:cBhvr>
                                        <p:cTn id="65" dur="500"/>
                                        <p:tgtEl>
                                          <p:spTgt spid="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5322996"/>
          </a:xfrm>
        </p:spPr>
        <p:txBody>
          <a:bodyPr/>
          <a:lstStyle/>
          <a:p>
            <a:pPr fontAlgn="ctr"/>
            <a:r>
              <a:rPr lang="en-US" sz="2800" dirty="0"/>
              <a:t>Compute</a:t>
            </a:r>
          </a:p>
          <a:p>
            <a:pPr fontAlgn="ctr"/>
            <a:r>
              <a:rPr lang="en-US" sz="2800" dirty="0"/>
              <a:t>Web &amp; Mobile</a:t>
            </a:r>
          </a:p>
          <a:p>
            <a:pPr fontAlgn="ctr"/>
            <a:r>
              <a:rPr lang="en-US" sz="2800" dirty="0"/>
              <a:t>Data &amp; Storage</a:t>
            </a:r>
          </a:p>
          <a:p>
            <a:pPr fontAlgn="ctr"/>
            <a:r>
              <a:rPr lang="en-US" sz="2800" dirty="0"/>
              <a:t>Analytics</a:t>
            </a:r>
          </a:p>
          <a:p>
            <a:pPr fontAlgn="ctr"/>
            <a:r>
              <a:rPr lang="en-US" sz="2800" dirty="0" smtClean="0"/>
              <a:t>Internet of Things</a:t>
            </a:r>
          </a:p>
          <a:p>
            <a:pPr fontAlgn="ctr"/>
            <a:r>
              <a:rPr lang="en-US" sz="2800" dirty="0" smtClean="0"/>
              <a:t>Networking</a:t>
            </a:r>
            <a:endParaRPr lang="en-US" sz="2800" dirty="0"/>
          </a:p>
          <a:p>
            <a:pPr fontAlgn="ctr"/>
            <a:r>
              <a:rPr lang="en-US" sz="2800" dirty="0"/>
              <a:t>Media &amp; CDN</a:t>
            </a:r>
          </a:p>
          <a:p>
            <a:pPr fontAlgn="ctr"/>
            <a:r>
              <a:rPr lang="en-US" sz="2800" dirty="0"/>
              <a:t>Hybrid Integration</a:t>
            </a:r>
          </a:p>
          <a:p>
            <a:pPr fontAlgn="ctr"/>
            <a:r>
              <a:rPr lang="en-US" sz="2800" dirty="0"/>
              <a:t>Identity &amp; Access Management</a:t>
            </a:r>
          </a:p>
          <a:p>
            <a:pPr fontAlgn="ctr"/>
            <a:r>
              <a:rPr lang="en-US" sz="2800" dirty="0"/>
              <a:t>Developer Services</a:t>
            </a:r>
          </a:p>
          <a:p>
            <a:pPr fontAlgn="ctr"/>
            <a:r>
              <a:rPr lang="en-US" sz="2800" dirty="0" smtClean="0"/>
              <a:t>Management</a:t>
            </a:r>
            <a:endParaRPr lang="en-US" sz="2800" dirty="0"/>
          </a:p>
        </p:txBody>
      </p:sp>
      <p:sp>
        <p:nvSpPr>
          <p:cNvPr id="2" name="Title 1"/>
          <p:cNvSpPr>
            <a:spLocks noGrp="1"/>
          </p:cNvSpPr>
          <p:nvPr>
            <p:ph type="title"/>
          </p:nvPr>
        </p:nvSpPr>
        <p:spPr/>
        <p:txBody>
          <a:bodyPr/>
          <a:lstStyle/>
          <a:p>
            <a:r>
              <a:rPr lang="en-US" dirty="0" smtClean="0"/>
              <a:t>11 Categories</a:t>
            </a:r>
            <a:endParaRPr lang="en-US" dirty="0"/>
          </a:p>
        </p:txBody>
      </p:sp>
    </p:spTree>
    <p:extLst>
      <p:ext uri="{BB962C8B-B14F-4D97-AF65-F5344CB8AC3E}">
        <p14:creationId xmlns:p14="http://schemas.microsoft.com/office/powerpoint/2010/main" val="1555921858"/>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46 </a:t>
            </a:r>
            <a:r>
              <a:rPr lang="en-US" dirty="0" smtClean="0"/>
              <a:t>services . . . and growing</a:t>
            </a:r>
            <a:endParaRPr lang="en-US" dirty="0"/>
          </a:p>
        </p:txBody>
      </p:sp>
      <p:sp>
        <p:nvSpPr>
          <p:cNvPr id="2" name="Text Placeholder 1"/>
          <p:cNvSpPr>
            <a:spLocks noGrp="1"/>
          </p:cNvSpPr>
          <p:nvPr>
            <p:ph type="body" sz="quarter" idx="10"/>
          </p:nvPr>
        </p:nvSpPr>
        <p:spPr>
          <a:xfrm>
            <a:off x="274639" y="1212849"/>
            <a:ext cx="5486399" cy="5724644"/>
          </a:xfrm>
        </p:spPr>
        <p:txBody>
          <a:bodyPr/>
          <a:lstStyle/>
          <a:p>
            <a:pPr marL="457200" indent="-457200" fontAlgn="ctr">
              <a:spcBef>
                <a:spcPts val="0"/>
              </a:spcBef>
              <a:buFont typeface="+mj-lt"/>
              <a:buAutoNum type="arabicPeriod"/>
            </a:pPr>
            <a:r>
              <a:rPr lang="en-US" sz="2000" dirty="0"/>
              <a:t>Virtual Machines</a:t>
            </a:r>
          </a:p>
          <a:p>
            <a:pPr marL="457200" indent="-457200" fontAlgn="ctr">
              <a:spcBef>
                <a:spcPts val="0"/>
              </a:spcBef>
              <a:buFont typeface="+mj-lt"/>
              <a:buAutoNum type="arabicPeriod"/>
            </a:pPr>
            <a:r>
              <a:rPr lang="en-US" sz="2000" dirty="0"/>
              <a:t>Cloud Services</a:t>
            </a:r>
          </a:p>
          <a:p>
            <a:pPr marL="457200" indent="-457200" fontAlgn="ctr">
              <a:spcBef>
                <a:spcPts val="0"/>
              </a:spcBef>
              <a:buFont typeface="+mj-lt"/>
              <a:buAutoNum type="arabicPeriod"/>
            </a:pPr>
            <a:r>
              <a:rPr lang="en-US" sz="2000" dirty="0"/>
              <a:t>Batch  </a:t>
            </a:r>
          </a:p>
          <a:p>
            <a:pPr marL="457200" indent="-457200" fontAlgn="ctr">
              <a:spcBef>
                <a:spcPts val="0"/>
              </a:spcBef>
              <a:buFont typeface="+mj-lt"/>
              <a:buAutoNum type="arabicPeriod"/>
            </a:pPr>
            <a:r>
              <a:rPr lang="en-US" sz="2000" dirty="0" err="1"/>
              <a:t>RemoteApp</a:t>
            </a:r>
            <a:r>
              <a:rPr lang="en-US" sz="2000" dirty="0"/>
              <a:t> </a:t>
            </a:r>
          </a:p>
          <a:p>
            <a:pPr marL="457200" indent="-457200" fontAlgn="ctr">
              <a:spcBef>
                <a:spcPts val="0"/>
              </a:spcBef>
              <a:buFont typeface="+mj-lt"/>
              <a:buAutoNum type="arabicPeriod"/>
            </a:pPr>
            <a:r>
              <a:rPr lang="en-US" sz="2000" dirty="0" smtClean="0"/>
              <a:t>App Service</a:t>
            </a:r>
          </a:p>
          <a:p>
            <a:pPr marL="457200" indent="-457200" fontAlgn="ctr">
              <a:spcBef>
                <a:spcPts val="0"/>
              </a:spcBef>
              <a:buFont typeface="+mj-lt"/>
              <a:buAutoNum type="arabicPeriod"/>
            </a:pPr>
            <a:r>
              <a:rPr lang="en-US" sz="2000" dirty="0" smtClean="0"/>
              <a:t>Web Apps</a:t>
            </a:r>
          </a:p>
          <a:p>
            <a:pPr marL="457200" indent="-457200" fontAlgn="ctr">
              <a:spcBef>
                <a:spcPts val="0"/>
              </a:spcBef>
              <a:buFont typeface="+mj-lt"/>
              <a:buAutoNum type="arabicPeriod"/>
            </a:pPr>
            <a:r>
              <a:rPr lang="en-US" sz="2000" dirty="0" smtClean="0"/>
              <a:t>Mobile Apps</a:t>
            </a:r>
          </a:p>
          <a:p>
            <a:pPr marL="457200" indent="-457200" fontAlgn="ctr">
              <a:spcBef>
                <a:spcPts val="0"/>
              </a:spcBef>
              <a:buFont typeface="+mj-lt"/>
              <a:buAutoNum type="arabicPeriod"/>
            </a:pPr>
            <a:r>
              <a:rPr lang="en-US" sz="2000" dirty="0" smtClean="0"/>
              <a:t>Logic Apps</a:t>
            </a:r>
          </a:p>
          <a:p>
            <a:pPr marL="457200" indent="-457200" fontAlgn="ctr">
              <a:spcBef>
                <a:spcPts val="0"/>
              </a:spcBef>
              <a:buFont typeface="+mj-lt"/>
              <a:buAutoNum type="arabicPeriod"/>
            </a:pPr>
            <a:r>
              <a:rPr lang="en-US" sz="2000" dirty="0" smtClean="0"/>
              <a:t>API Apps</a:t>
            </a:r>
            <a:endParaRPr lang="en-US" sz="2000" dirty="0"/>
          </a:p>
          <a:p>
            <a:pPr marL="457200" indent="-457200" fontAlgn="ctr">
              <a:spcBef>
                <a:spcPts val="0"/>
              </a:spcBef>
              <a:buFont typeface="+mj-lt"/>
              <a:buAutoNum type="arabicPeriod"/>
            </a:pPr>
            <a:r>
              <a:rPr lang="en-US" sz="2000" dirty="0" smtClean="0"/>
              <a:t>API </a:t>
            </a:r>
            <a:r>
              <a:rPr lang="en-US" sz="2000" dirty="0"/>
              <a:t>Management</a:t>
            </a:r>
          </a:p>
          <a:p>
            <a:pPr marL="457200" indent="-457200" fontAlgn="ctr">
              <a:spcBef>
                <a:spcPts val="0"/>
              </a:spcBef>
              <a:buFont typeface="+mj-lt"/>
              <a:buAutoNum type="arabicPeriod"/>
            </a:pPr>
            <a:r>
              <a:rPr lang="en-US" sz="2000" dirty="0"/>
              <a:t>Notification Hubs</a:t>
            </a:r>
          </a:p>
          <a:p>
            <a:pPr marL="457200" indent="-457200" fontAlgn="ctr">
              <a:spcBef>
                <a:spcPts val="0"/>
              </a:spcBef>
              <a:buFont typeface="+mj-lt"/>
              <a:buAutoNum type="arabicPeriod"/>
            </a:pPr>
            <a:r>
              <a:rPr lang="en-US" sz="2000" dirty="0"/>
              <a:t>Mobile Engagement</a:t>
            </a:r>
          </a:p>
          <a:p>
            <a:pPr marL="457200" indent="-457200" fontAlgn="ctr">
              <a:spcBef>
                <a:spcPts val="0"/>
              </a:spcBef>
              <a:buFont typeface="+mj-lt"/>
              <a:buAutoNum type="arabicPeriod"/>
            </a:pPr>
            <a:r>
              <a:rPr lang="en-US" sz="2000" dirty="0"/>
              <a:t>SQL Database  </a:t>
            </a:r>
          </a:p>
          <a:p>
            <a:pPr marL="457200" indent="-457200" fontAlgn="ctr">
              <a:spcBef>
                <a:spcPts val="0"/>
              </a:spcBef>
              <a:buFont typeface="+mj-lt"/>
              <a:buAutoNum type="arabicPeriod"/>
            </a:pPr>
            <a:r>
              <a:rPr lang="en-US" sz="2000" dirty="0" err="1"/>
              <a:t>DocumentDB</a:t>
            </a:r>
            <a:r>
              <a:rPr lang="en-US" sz="2000" dirty="0"/>
              <a:t>  </a:t>
            </a:r>
          </a:p>
          <a:p>
            <a:pPr marL="457200" indent="-457200" fontAlgn="ctr">
              <a:spcBef>
                <a:spcPts val="0"/>
              </a:spcBef>
              <a:buFont typeface="+mj-lt"/>
              <a:buAutoNum type="arabicPeriod"/>
            </a:pPr>
            <a:r>
              <a:rPr lang="en-US" sz="2000" dirty="0" err="1"/>
              <a:t>Redis</a:t>
            </a:r>
            <a:r>
              <a:rPr lang="en-US" sz="2000" dirty="0"/>
              <a:t> Cache  </a:t>
            </a:r>
          </a:p>
          <a:p>
            <a:pPr marL="457200" indent="-457200" fontAlgn="ctr">
              <a:spcBef>
                <a:spcPts val="0"/>
              </a:spcBef>
              <a:buFont typeface="+mj-lt"/>
              <a:buAutoNum type="arabicPeriod"/>
            </a:pPr>
            <a:r>
              <a:rPr lang="en-US" sz="2000" dirty="0"/>
              <a:t>Storage  </a:t>
            </a:r>
          </a:p>
          <a:p>
            <a:pPr marL="457200" indent="-457200" fontAlgn="ctr">
              <a:spcBef>
                <a:spcPts val="0"/>
              </a:spcBef>
              <a:buFont typeface="+mj-lt"/>
              <a:buAutoNum type="arabicPeriod"/>
            </a:pPr>
            <a:r>
              <a:rPr lang="en-US" sz="2000" dirty="0" err="1"/>
              <a:t>StorSimple</a:t>
            </a:r>
            <a:r>
              <a:rPr lang="en-US" sz="2000" dirty="0"/>
              <a:t>  </a:t>
            </a:r>
          </a:p>
          <a:p>
            <a:pPr marL="457200" indent="-457200" fontAlgn="ctr">
              <a:spcBef>
                <a:spcPts val="0"/>
              </a:spcBef>
              <a:buFont typeface="+mj-lt"/>
              <a:buAutoNum type="arabicPeriod"/>
            </a:pPr>
            <a:r>
              <a:rPr lang="en-US" sz="2000" dirty="0"/>
              <a:t>Azure Search </a:t>
            </a:r>
          </a:p>
          <a:p>
            <a:pPr marL="457200" indent="-457200" fontAlgn="ctr">
              <a:spcBef>
                <a:spcPts val="0"/>
              </a:spcBef>
              <a:buFont typeface="+mj-lt"/>
              <a:buAutoNum type="arabicPeriod"/>
            </a:pPr>
            <a:r>
              <a:rPr lang="en-US" sz="2000" dirty="0" err="1"/>
              <a:t>HDInsight</a:t>
            </a:r>
            <a:r>
              <a:rPr lang="en-US" sz="2000" dirty="0"/>
              <a:t>  </a:t>
            </a:r>
          </a:p>
          <a:p>
            <a:pPr marL="457200" indent="-457200" fontAlgn="ctr">
              <a:spcBef>
                <a:spcPts val="0"/>
              </a:spcBef>
              <a:buFont typeface="+mj-lt"/>
              <a:buAutoNum type="arabicPeriod"/>
            </a:pPr>
            <a:r>
              <a:rPr lang="en-US" sz="2000" dirty="0"/>
              <a:t>Machine </a:t>
            </a:r>
            <a:r>
              <a:rPr lang="en-US" sz="2000" dirty="0" smtClean="0"/>
              <a:t>Learning</a:t>
            </a:r>
            <a:endParaRPr lang="en-US" sz="2000" dirty="0"/>
          </a:p>
        </p:txBody>
      </p:sp>
      <p:sp>
        <p:nvSpPr>
          <p:cNvPr id="5" name="Text Placeholder 4"/>
          <p:cNvSpPr>
            <a:spLocks noGrp="1"/>
          </p:cNvSpPr>
          <p:nvPr>
            <p:ph type="body" sz="quarter" idx="11"/>
          </p:nvPr>
        </p:nvSpPr>
        <p:spPr>
          <a:xfrm>
            <a:off x="3476221" y="1220151"/>
            <a:ext cx="5486399" cy="6278642"/>
          </a:xfrm>
        </p:spPr>
        <p:txBody>
          <a:bodyPr/>
          <a:lstStyle/>
          <a:p>
            <a:pPr marL="457200" indent="-457200" fontAlgn="ctr">
              <a:spcBef>
                <a:spcPts val="0"/>
              </a:spcBef>
              <a:buFont typeface="+mj-lt"/>
              <a:buAutoNum type="arabicPeriod" startAt="21"/>
            </a:pPr>
            <a:r>
              <a:rPr lang="en-US" sz="2000" dirty="0" smtClean="0"/>
              <a:t>Stream </a:t>
            </a:r>
            <a:r>
              <a:rPr lang="en-US" sz="2000" dirty="0"/>
              <a:t>Analytics  </a:t>
            </a:r>
          </a:p>
          <a:p>
            <a:pPr marL="457200" indent="-457200" fontAlgn="ctr">
              <a:spcBef>
                <a:spcPts val="0"/>
              </a:spcBef>
              <a:buFont typeface="+mj-lt"/>
              <a:buAutoNum type="arabicPeriod" startAt="21"/>
            </a:pPr>
            <a:r>
              <a:rPr lang="en-US" sz="2000" dirty="0"/>
              <a:t>Data Factory</a:t>
            </a:r>
          </a:p>
          <a:p>
            <a:pPr marL="457200" indent="-457200" fontAlgn="ctr">
              <a:spcBef>
                <a:spcPts val="0"/>
              </a:spcBef>
              <a:buFont typeface="+mj-lt"/>
              <a:buAutoNum type="arabicPeriod" startAt="21"/>
            </a:pPr>
            <a:r>
              <a:rPr lang="en-US" sz="2000" dirty="0" smtClean="0"/>
              <a:t>Event </a:t>
            </a:r>
            <a:r>
              <a:rPr lang="en-US" sz="2000" dirty="0"/>
              <a:t>Hubs </a:t>
            </a:r>
            <a:endParaRPr lang="en-US" sz="2000" dirty="0" smtClean="0"/>
          </a:p>
          <a:p>
            <a:pPr marL="457200" indent="-457200" fontAlgn="ctr">
              <a:spcBef>
                <a:spcPts val="0"/>
              </a:spcBef>
              <a:buFont typeface="+mj-lt"/>
              <a:buAutoNum type="arabicPeriod" startAt="21"/>
            </a:pPr>
            <a:r>
              <a:rPr lang="en-US" sz="2000" dirty="0" smtClean="0"/>
              <a:t>SQL Data Warehouse</a:t>
            </a:r>
            <a:endParaRPr lang="en-US" sz="2000" dirty="0"/>
          </a:p>
          <a:p>
            <a:pPr marL="457200" indent="-457200" fontAlgn="ctr">
              <a:spcBef>
                <a:spcPts val="0"/>
              </a:spcBef>
              <a:buFont typeface="+mj-lt"/>
              <a:buAutoNum type="arabicPeriod" startAt="21"/>
            </a:pPr>
            <a:r>
              <a:rPr lang="en-US" sz="2000" dirty="0"/>
              <a:t>Virtual Network  </a:t>
            </a:r>
          </a:p>
          <a:p>
            <a:pPr marL="457200" indent="-457200" fontAlgn="ctr">
              <a:spcBef>
                <a:spcPts val="0"/>
              </a:spcBef>
              <a:buFont typeface="+mj-lt"/>
              <a:buAutoNum type="arabicPeriod" startAt="21"/>
            </a:pPr>
            <a:r>
              <a:rPr lang="en-US" sz="2000" dirty="0"/>
              <a:t>ExpressRoute  </a:t>
            </a:r>
          </a:p>
          <a:p>
            <a:pPr marL="457200" indent="-457200" fontAlgn="ctr">
              <a:spcBef>
                <a:spcPts val="0"/>
              </a:spcBef>
              <a:buFont typeface="+mj-lt"/>
              <a:buAutoNum type="arabicPeriod" startAt="21"/>
            </a:pPr>
            <a:r>
              <a:rPr lang="en-US" sz="2000" dirty="0"/>
              <a:t>Traffic Manager </a:t>
            </a:r>
          </a:p>
          <a:p>
            <a:pPr marL="457200" indent="-457200" fontAlgn="ctr">
              <a:spcBef>
                <a:spcPts val="0"/>
              </a:spcBef>
              <a:buFont typeface="+mj-lt"/>
              <a:buAutoNum type="arabicPeriod" startAt="21"/>
            </a:pPr>
            <a:r>
              <a:rPr lang="en-US" sz="2000" dirty="0"/>
              <a:t>Media Services  </a:t>
            </a:r>
          </a:p>
          <a:p>
            <a:pPr marL="457200" indent="-457200" fontAlgn="ctr">
              <a:spcBef>
                <a:spcPts val="0"/>
              </a:spcBef>
              <a:buFont typeface="+mj-lt"/>
              <a:buAutoNum type="arabicPeriod" startAt="21"/>
            </a:pPr>
            <a:r>
              <a:rPr lang="en-US" sz="2000" dirty="0"/>
              <a:t>CDN </a:t>
            </a:r>
          </a:p>
          <a:p>
            <a:pPr marL="457200" indent="-457200" fontAlgn="ctr">
              <a:spcBef>
                <a:spcPts val="0"/>
              </a:spcBef>
              <a:buFont typeface="+mj-lt"/>
              <a:buAutoNum type="arabicPeriod" startAt="21"/>
            </a:pPr>
            <a:r>
              <a:rPr lang="en-US" sz="2000" dirty="0"/>
              <a:t>BizTalk Services  </a:t>
            </a:r>
          </a:p>
          <a:p>
            <a:pPr marL="457200" indent="-457200" fontAlgn="ctr">
              <a:spcBef>
                <a:spcPts val="0"/>
              </a:spcBef>
              <a:buFont typeface="+mj-lt"/>
              <a:buAutoNum type="arabicPeriod" startAt="21"/>
            </a:pPr>
            <a:r>
              <a:rPr lang="en-US" sz="2000" dirty="0"/>
              <a:t>Service Bus  </a:t>
            </a:r>
          </a:p>
          <a:p>
            <a:pPr marL="457200" indent="-457200" fontAlgn="ctr">
              <a:spcBef>
                <a:spcPts val="0"/>
              </a:spcBef>
              <a:buFont typeface="+mj-lt"/>
              <a:buAutoNum type="arabicPeriod" startAt="21"/>
            </a:pPr>
            <a:r>
              <a:rPr lang="en-US" sz="2000" dirty="0"/>
              <a:t>Backup  </a:t>
            </a:r>
          </a:p>
          <a:p>
            <a:pPr marL="457200" indent="-457200" fontAlgn="ctr">
              <a:spcBef>
                <a:spcPts val="0"/>
              </a:spcBef>
              <a:buFont typeface="+mj-lt"/>
              <a:buAutoNum type="arabicPeriod" startAt="21"/>
            </a:pPr>
            <a:r>
              <a:rPr lang="en-US" sz="2000" dirty="0"/>
              <a:t>Site Recovery </a:t>
            </a:r>
          </a:p>
          <a:p>
            <a:pPr marL="457200" indent="-457200" fontAlgn="ctr">
              <a:spcBef>
                <a:spcPts val="0"/>
              </a:spcBef>
              <a:buFont typeface="+mj-lt"/>
              <a:buAutoNum type="arabicPeriod" startAt="21"/>
            </a:pPr>
            <a:r>
              <a:rPr lang="en-US" sz="2000" dirty="0"/>
              <a:t>Azure Active Directory  </a:t>
            </a:r>
          </a:p>
          <a:p>
            <a:pPr marL="457200" indent="-457200" fontAlgn="ctr">
              <a:spcBef>
                <a:spcPts val="0"/>
              </a:spcBef>
              <a:buFont typeface="+mj-lt"/>
              <a:buAutoNum type="arabicPeriod" startAt="21"/>
            </a:pPr>
            <a:r>
              <a:rPr lang="en-US" sz="2000" dirty="0"/>
              <a:t>Multi-Factor Authentication </a:t>
            </a:r>
          </a:p>
          <a:p>
            <a:pPr marL="457200" indent="-457200" fontAlgn="ctr">
              <a:spcBef>
                <a:spcPts val="0"/>
              </a:spcBef>
              <a:buFont typeface="+mj-lt"/>
              <a:buAutoNum type="arabicPeriod" startAt="21"/>
            </a:pPr>
            <a:r>
              <a:rPr lang="en-US" sz="2000" dirty="0"/>
              <a:t>Visual Studio Online  </a:t>
            </a:r>
          </a:p>
          <a:p>
            <a:pPr marL="457200" indent="-457200" fontAlgn="ctr">
              <a:spcBef>
                <a:spcPts val="0"/>
              </a:spcBef>
              <a:buFont typeface="+mj-lt"/>
              <a:buAutoNum type="arabicPeriod" startAt="21"/>
            </a:pPr>
            <a:r>
              <a:rPr lang="en-US" sz="2000" dirty="0"/>
              <a:t>Application Insights </a:t>
            </a:r>
          </a:p>
          <a:p>
            <a:pPr marL="457200" indent="-457200" fontAlgn="ctr">
              <a:spcBef>
                <a:spcPts val="0"/>
              </a:spcBef>
              <a:buFont typeface="+mj-lt"/>
              <a:buAutoNum type="arabicPeriod" startAt="21"/>
            </a:pPr>
            <a:r>
              <a:rPr lang="en-US" sz="2000" dirty="0"/>
              <a:t>Scheduler  </a:t>
            </a:r>
          </a:p>
          <a:p>
            <a:pPr marL="457200" indent="-457200" fontAlgn="ctr">
              <a:spcBef>
                <a:spcPts val="0"/>
              </a:spcBef>
              <a:buFont typeface="+mj-lt"/>
              <a:buAutoNum type="arabicPeriod" startAt="21"/>
            </a:pPr>
            <a:r>
              <a:rPr lang="en-US" sz="2000" dirty="0"/>
              <a:t>Automation  </a:t>
            </a:r>
          </a:p>
          <a:p>
            <a:pPr marL="457200" indent="-457200" fontAlgn="ctr">
              <a:spcBef>
                <a:spcPts val="0"/>
              </a:spcBef>
              <a:buFont typeface="+mj-lt"/>
              <a:buAutoNum type="arabicPeriod" startAt="21"/>
            </a:pPr>
            <a:r>
              <a:rPr lang="en-US" sz="2000" dirty="0"/>
              <a:t>Operational Insights </a:t>
            </a:r>
          </a:p>
          <a:p>
            <a:pPr marL="457200" indent="-457200" fontAlgn="ctr">
              <a:spcBef>
                <a:spcPts val="0"/>
              </a:spcBef>
              <a:buFont typeface="+mj-lt"/>
              <a:buAutoNum type="arabicPeriod" startAt="21"/>
            </a:pPr>
            <a:r>
              <a:rPr lang="en-US" sz="2000" dirty="0"/>
              <a:t>Key Vault </a:t>
            </a:r>
          </a:p>
          <a:p>
            <a:pPr marL="457200" indent="-457200">
              <a:spcBef>
                <a:spcPts val="0"/>
              </a:spcBef>
              <a:buFont typeface="+mj-lt"/>
              <a:buAutoNum type="arabicPeriod" startAt="21"/>
            </a:pPr>
            <a:endParaRPr lang="en-US" sz="2000" dirty="0"/>
          </a:p>
        </p:txBody>
      </p:sp>
      <p:sp>
        <p:nvSpPr>
          <p:cNvPr id="6" name="Text Placeholder 4"/>
          <p:cNvSpPr txBox="1">
            <a:spLocks/>
          </p:cNvSpPr>
          <p:nvPr/>
        </p:nvSpPr>
        <p:spPr>
          <a:xfrm>
            <a:off x="7818437" y="1212849"/>
            <a:ext cx="5486399" cy="2123658"/>
          </a:xfrm>
          <a:prstGeom prst="rect">
            <a:avLst/>
          </a:prstGeom>
        </p:spPr>
        <p:txBody>
          <a:bodyPr vert="horz" wrap="square" lIns="146304" tIns="91440" rIns="146304" bIns="91440" rtlCol="0">
            <a:spAutoFit/>
          </a:bodyPr>
          <a:lstStyle>
            <a:lvl1pPr marL="287338" marR="0" indent="-287338" algn="l" defTabSz="932742" rtl="0" eaLnBrk="1" fontAlgn="auto" latinLnBrk="0" hangingPunct="1">
              <a:lnSpc>
                <a:spcPct val="90000"/>
              </a:lnSpc>
              <a:spcBef>
                <a:spcPts val="1224"/>
              </a:spcBef>
              <a:spcAft>
                <a:spcPts val="0"/>
              </a:spcAft>
              <a:buClr>
                <a:schemeClr val="tx1"/>
              </a:buClr>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31166" marR="0" indent="-233195"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699585" marR="0" indent="-168419"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880958" marR="0" indent="-181374"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049377" marR="0" indent="-168419"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fontAlgn="ctr">
              <a:spcBef>
                <a:spcPts val="0"/>
              </a:spcBef>
              <a:buFont typeface="+mj-lt"/>
              <a:buAutoNum type="arabicPeriod" startAt="41"/>
            </a:pPr>
            <a:r>
              <a:rPr lang="en-US" sz="2000" dirty="0" smtClean="0"/>
              <a:t>Key Vault</a:t>
            </a:r>
          </a:p>
          <a:p>
            <a:pPr marL="457200" indent="-457200" fontAlgn="ctr">
              <a:spcBef>
                <a:spcPts val="0"/>
              </a:spcBef>
              <a:buFont typeface="+mj-lt"/>
              <a:buAutoNum type="arabicPeriod" startAt="41"/>
            </a:pPr>
            <a:r>
              <a:rPr lang="en-US" sz="2000" dirty="0" smtClean="0"/>
              <a:t>Load Balancer</a:t>
            </a:r>
          </a:p>
          <a:p>
            <a:pPr marL="457200" indent="-457200" fontAlgn="ctr">
              <a:spcBef>
                <a:spcPts val="0"/>
              </a:spcBef>
              <a:buFont typeface="+mj-lt"/>
              <a:buAutoNum type="arabicPeriod" startAt="41"/>
            </a:pPr>
            <a:r>
              <a:rPr lang="en-US" sz="2000" dirty="0" smtClean="0"/>
              <a:t>DNS</a:t>
            </a:r>
          </a:p>
          <a:p>
            <a:pPr marL="457200" indent="-457200" fontAlgn="ctr">
              <a:spcBef>
                <a:spcPts val="0"/>
              </a:spcBef>
              <a:buFont typeface="+mj-lt"/>
              <a:buAutoNum type="arabicPeriod" startAt="41"/>
            </a:pPr>
            <a:r>
              <a:rPr lang="en-US" sz="2000" dirty="0" smtClean="0"/>
              <a:t>VPN </a:t>
            </a:r>
            <a:r>
              <a:rPr lang="en-US" sz="2000" dirty="0" smtClean="0"/>
              <a:t>Gateway</a:t>
            </a:r>
          </a:p>
          <a:p>
            <a:pPr marL="457200" indent="-457200" fontAlgn="ctr">
              <a:spcBef>
                <a:spcPts val="0"/>
              </a:spcBef>
              <a:buFont typeface="+mj-lt"/>
              <a:buAutoNum type="arabicPeriod" startAt="41"/>
            </a:pPr>
            <a:r>
              <a:rPr lang="en-US" sz="2000" dirty="0"/>
              <a:t>Data </a:t>
            </a:r>
            <a:r>
              <a:rPr lang="en-US" sz="2000" dirty="0" smtClean="0"/>
              <a:t>Catalog</a:t>
            </a:r>
          </a:p>
          <a:p>
            <a:pPr marL="457200" indent="-457200" fontAlgn="ctr">
              <a:spcBef>
                <a:spcPts val="0"/>
              </a:spcBef>
              <a:buFont typeface="+mj-lt"/>
              <a:buAutoNum type="arabicPeriod" startAt="41"/>
            </a:pPr>
            <a:r>
              <a:rPr lang="en-US" sz="2000" dirty="0"/>
              <a:t>Application Gateway</a:t>
            </a:r>
            <a:endParaRPr lang="en-US" sz="2000" dirty="0" smtClean="0"/>
          </a:p>
          <a:p>
            <a:pPr marL="457200" indent="-457200">
              <a:spcBef>
                <a:spcPts val="0"/>
              </a:spcBef>
              <a:buFont typeface="+mj-lt"/>
              <a:buAutoNum type="arabicPeriod" startAt="41"/>
            </a:pPr>
            <a:endParaRPr lang="en-US" sz="2000" dirty="0"/>
          </a:p>
        </p:txBody>
      </p:sp>
    </p:spTree>
    <p:extLst>
      <p:ext uri="{BB962C8B-B14F-4D97-AF65-F5344CB8AC3E}">
        <p14:creationId xmlns:p14="http://schemas.microsoft.com/office/powerpoint/2010/main" val="1421670741"/>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395049"/>
          </a:xfrm>
        </p:spPr>
        <p:txBody>
          <a:bodyPr/>
          <a:lstStyle/>
          <a:p>
            <a:pPr fontAlgn="ctr"/>
            <a:r>
              <a:rPr lang="en-US" dirty="0"/>
              <a:t>Virtual </a:t>
            </a:r>
            <a:r>
              <a:rPr lang="en-US" dirty="0" smtClean="0"/>
              <a:t>Machines</a:t>
            </a:r>
          </a:p>
          <a:p>
            <a:pPr lvl="1" fontAlgn="ctr"/>
            <a:r>
              <a:rPr lang="en-US" dirty="0" smtClean="0"/>
              <a:t>Provision </a:t>
            </a:r>
            <a:r>
              <a:rPr lang="en-US" dirty="0"/>
              <a:t>Windows and Linux Virtual Machines and applications in minutes  </a:t>
            </a:r>
          </a:p>
          <a:p>
            <a:pPr fontAlgn="ctr"/>
            <a:r>
              <a:rPr lang="en-US" dirty="0"/>
              <a:t>Cloud </a:t>
            </a:r>
            <a:r>
              <a:rPr lang="en-US" dirty="0" smtClean="0"/>
              <a:t>Services</a:t>
            </a:r>
          </a:p>
          <a:p>
            <a:pPr lvl="1" fontAlgn="ctr"/>
            <a:r>
              <a:rPr lang="en-US" dirty="0" smtClean="0"/>
              <a:t>Create </a:t>
            </a:r>
            <a:r>
              <a:rPr lang="en-US" dirty="0"/>
              <a:t>highly available, infinitely scalable cloud applications and APIs  </a:t>
            </a:r>
          </a:p>
          <a:p>
            <a:pPr fontAlgn="ctr"/>
            <a:r>
              <a:rPr lang="en-US" dirty="0" smtClean="0"/>
              <a:t>Batch</a:t>
            </a:r>
            <a:endParaRPr lang="en-US" dirty="0" smtClean="0"/>
          </a:p>
          <a:p>
            <a:pPr lvl="1" fontAlgn="ctr"/>
            <a:r>
              <a:rPr lang="en-US" dirty="0" smtClean="0"/>
              <a:t>Run </a:t>
            </a:r>
            <a:r>
              <a:rPr lang="en-US" dirty="0"/>
              <a:t>large-scale parallel and batch compute jobs  </a:t>
            </a:r>
          </a:p>
          <a:p>
            <a:pPr fontAlgn="ctr"/>
            <a:r>
              <a:rPr lang="en-US" dirty="0" err="1" smtClean="0"/>
              <a:t>RemoteApp</a:t>
            </a:r>
            <a:endParaRPr lang="en-US" dirty="0"/>
          </a:p>
          <a:p>
            <a:pPr lvl="1" fontAlgn="ctr"/>
            <a:r>
              <a:rPr lang="en-US" dirty="0" smtClean="0"/>
              <a:t>Deploy </a:t>
            </a:r>
            <a:r>
              <a:rPr lang="en-US" dirty="0"/>
              <a:t>Windows client apps in the cloud, run on any device </a:t>
            </a:r>
          </a:p>
        </p:txBody>
      </p:sp>
      <p:sp>
        <p:nvSpPr>
          <p:cNvPr id="3" name="Title 2"/>
          <p:cNvSpPr>
            <a:spLocks noGrp="1"/>
          </p:cNvSpPr>
          <p:nvPr>
            <p:ph type="title"/>
          </p:nvPr>
        </p:nvSpPr>
        <p:spPr/>
        <p:txBody>
          <a:bodyPr/>
          <a:lstStyle/>
          <a:p>
            <a:r>
              <a:rPr lang="en-US" dirty="0"/>
              <a:t>Compute</a:t>
            </a:r>
          </a:p>
        </p:txBody>
      </p:sp>
    </p:spTree>
    <p:extLst>
      <p:ext uri="{BB962C8B-B14F-4D97-AF65-F5344CB8AC3E}">
        <p14:creationId xmlns:p14="http://schemas.microsoft.com/office/powerpoint/2010/main" val="953497376"/>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191917"/>
          </a:xfrm>
        </p:spPr>
        <p:txBody>
          <a:bodyPr/>
          <a:lstStyle/>
          <a:p>
            <a:pPr fontAlgn="ctr"/>
            <a:r>
              <a:rPr lang="en-US" dirty="0"/>
              <a:t>App Service</a:t>
            </a:r>
          </a:p>
          <a:p>
            <a:pPr lvl="1" fontAlgn="ctr"/>
            <a:r>
              <a:rPr lang="en-US" dirty="0"/>
              <a:t>Create web and mobile apps for any platform and </a:t>
            </a:r>
            <a:r>
              <a:rPr lang="en-US" dirty="0" smtClean="0"/>
              <a:t>any </a:t>
            </a:r>
            <a:r>
              <a:rPr lang="en-US" dirty="0"/>
              <a:t>device</a:t>
            </a:r>
          </a:p>
          <a:p>
            <a:pPr lvl="1" fontAlgn="ctr"/>
            <a:r>
              <a:rPr lang="en-US" dirty="0"/>
              <a:t>Web Apps</a:t>
            </a:r>
          </a:p>
          <a:p>
            <a:pPr lvl="2" fontAlgn="ctr"/>
            <a:r>
              <a:rPr lang="en-US" dirty="0"/>
              <a:t>Quickly create and deploy mission critical Web apps that scale with your business</a:t>
            </a:r>
          </a:p>
          <a:p>
            <a:pPr lvl="1" fontAlgn="ctr"/>
            <a:r>
              <a:rPr lang="en-US" dirty="0"/>
              <a:t>Mobile Apps</a:t>
            </a:r>
          </a:p>
          <a:p>
            <a:pPr lvl="2" fontAlgn="ctr"/>
            <a:r>
              <a:rPr lang="en-US" dirty="0"/>
              <a:t>Build and host the backend for any mobile app</a:t>
            </a:r>
          </a:p>
          <a:p>
            <a:pPr lvl="1" fontAlgn="ctr"/>
            <a:r>
              <a:rPr lang="en-US" dirty="0"/>
              <a:t>Logic Apps</a:t>
            </a:r>
          </a:p>
          <a:p>
            <a:pPr lvl="2" fontAlgn="ctr"/>
            <a:r>
              <a:rPr lang="en-US" dirty="0"/>
              <a:t>Automate the access and use of data across clouds </a:t>
            </a:r>
            <a:r>
              <a:rPr lang="en-US" dirty="0" smtClean="0"/>
              <a:t>without </a:t>
            </a:r>
            <a:r>
              <a:rPr lang="en-US" dirty="0"/>
              <a:t>writing code</a:t>
            </a:r>
          </a:p>
          <a:p>
            <a:pPr lvl="1" fontAlgn="ctr"/>
            <a:r>
              <a:rPr lang="en-US" dirty="0"/>
              <a:t>API Apps</a:t>
            </a:r>
          </a:p>
          <a:p>
            <a:pPr lvl="2" fontAlgn="ctr"/>
            <a:r>
              <a:rPr lang="en-US" dirty="0"/>
              <a:t>Easily build and consume Cloud </a:t>
            </a:r>
            <a:r>
              <a:rPr lang="en-US" dirty="0" smtClean="0"/>
              <a:t>APIs</a:t>
            </a:r>
            <a:endParaRPr lang="en-US" dirty="0"/>
          </a:p>
        </p:txBody>
      </p:sp>
      <p:sp>
        <p:nvSpPr>
          <p:cNvPr id="3" name="Title 2"/>
          <p:cNvSpPr>
            <a:spLocks noGrp="1"/>
          </p:cNvSpPr>
          <p:nvPr>
            <p:ph type="title"/>
          </p:nvPr>
        </p:nvSpPr>
        <p:spPr/>
        <p:txBody>
          <a:bodyPr/>
          <a:lstStyle/>
          <a:p>
            <a:r>
              <a:rPr lang="en-US" dirty="0"/>
              <a:t>Web &amp; </a:t>
            </a:r>
            <a:r>
              <a:rPr lang="en-US" dirty="0" smtClean="0"/>
              <a:t>Mobile</a:t>
            </a:r>
            <a:endParaRPr lang="en-US" dirty="0"/>
          </a:p>
        </p:txBody>
      </p:sp>
      <p:sp>
        <p:nvSpPr>
          <p:cNvPr id="4" name="Rectangle 3"/>
          <p:cNvSpPr/>
          <p:nvPr/>
        </p:nvSpPr>
        <p:spPr>
          <a:xfrm>
            <a:off x="4999037" y="6625193"/>
            <a:ext cx="8061324" cy="369332"/>
          </a:xfrm>
          <a:prstGeom prst="rect">
            <a:avLst/>
          </a:prstGeom>
        </p:spPr>
        <p:txBody>
          <a:bodyPr wrap="square">
            <a:spAutoFit/>
          </a:bodyPr>
          <a:lstStyle/>
          <a:p>
            <a:r>
              <a:rPr lang="en-US" dirty="0"/>
              <a:t>http://weblogs.asp.net/scottgu/announcing-the-new-azure-app-service</a:t>
            </a:r>
          </a:p>
        </p:txBody>
      </p:sp>
    </p:spTree>
    <p:extLst>
      <p:ext uri="{BB962C8B-B14F-4D97-AF65-F5344CB8AC3E}">
        <p14:creationId xmlns:p14="http://schemas.microsoft.com/office/powerpoint/2010/main" val="246617367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311676"/>
          </a:xfrm>
        </p:spPr>
        <p:txBody>
          <a:bodyPr/>
          <a:lstStyle/>
          <a:p>
            <a:pPr fontAlgn="ctr"/>
            <a:r>
              <a:rPr lang="en-US" dirty="0" smtClean="0"/>
              <a:t>API Management</a:t>
            </a:r>
          </a:p>
          <a:p>
            <a:pPr lvl="1" fontAlgn="ctr"/>
            <a:r>
              <a:rPr lang="en-US" dirty="0" smtClean="0"/>
              <a:t>Publish </a:t>
            </a:r>
            <a:r>
              <a:rPr lang="en-US" dirty="0"/>
              <a:t>APIs to developers, partners and employees securely and at scale  </a:t>
            </a:r>
          </a:p>
          <a:p>
            <a:pPr fontAlgn="ctr"/>
            <a:r>
              <a:rPr lang="en-US" dirty="0"/>
              <a:t>Notification </a:t>
            </a:r>
            <a:r>
              <a:rPr lang="en-US" dirty="0" smtClean="0"/>
              <a:t>Hubs</a:t>
            </a:r>
          </a:p>
          <a:p>
            <a:pPr lvl="1" fontAlgn="ctr"/>
            <a:r>
              <a:rPr lang="en-US" dirty="0" smtClean="0"/>
              <a:t>Scalable</a:t>
            </a:r>
            <a:r>
              <a:rPr lang="en-US" dirty="0"/>
              <a:t>, cross-platform push notification infrastructure  </a:t>
            </a:r>
          </a:p>
          <a:p>
            <a:pPr fontAlgn="ctr"/>
            <a:r>
              <a:rPr lang="en-US" dirty="0"/>
              <a:t>Mobile </a:t>
            </a:r>
            <a:r>
              <a:rPr lang="en-US" dirty="0" smtClean="0"/>
              <a:t>Engagement*</a:t>
            </a:r>
          </a:p>
          <a:p>
            <a:pPr lvl="1" fontAlgn="ctr"/>
            <a:r>
              <a:rPr lang="en-US" dirty="0" smtClean="0"/>
              <a:t>Data-driven </a:t>
            </a:r>
            <a:r>
              <a:rPr lang="en-US" dirty="0"/>
              <a:t>user engagement platform to maximize </a:t>
            </a:r>
            <a:r>
              <a:rPr lang="en-US" dirty="0" smtClean="0"/>
              <a:t>performance</a:t>
            </a:r>
            <a:endParaRPr lang="en-US" dirty="0"/>
          </a:p>
        </p:txBody>
      </p:sp>
      <p:sp>
        <p:nvSpPr>
          <p:cNvPr id="3" name="Title 2"/>
          <p:cNvSpPr>
            <a:spLocks noGrp="1"/>
          </p:cNvSpPr>
          <p:nvPr>
            <p:ph type="title"/>
          </p:nvPr>
        </p:nvSpPr>
        <p:spPr/>
        <p:txBody>
          <a:bodyPr/>
          <a:lstStyle/>
          <a:p>
            <a:r>
              <a:rPr lang="en-US" dirty="0"/>
              <a:t>Web &amp; </a:t>
            </a:r>
            <a:r>
              <a:rPr lang="en-US" dirty="0" smtClean="0"/>
              <a:t>Mobile</a:t>
            </a:r>
            <a:endParaRPr lang="en-US" dirty="0"/>
          </a:p>
        </p:txBody>
      </p:sp>
    </p:spTree>
    <p:extLst>
      <p:ext uri="{BB962C8B-B14F-4D97-AF65-F5344CB8AC3E}">
        <p14:creationId xmlns:p14="http://schemas.microsoft.com/office/powerpoint/2010/main" val="417413945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761577"/>
          </a:xfrm>
        </p:spPr>
        <p:txBody>
          <a:bodyPr/>
          <a:lstStyle/>
          <a:p>
            <a:pPr fontAlgn="ctr"/>
            <a:r>
              <a:rPr lang="en-US" sz="3600" dirty="0" smtClean="0"/>
              <a:t>SQL Database</a:t>
            </a:r>
          </a:p>
          <a:p>
            <a:pPr lvl="1" fontAlgn="ctr"/>
            <a:r>
              <a:rPr lang="en-US" sz="2000" dirty="0" smtClean="0"/>
              <a:t>Managed </a:t>
            </a:r>
            <a:r>
              <a:rPr lang="en-US" sz="2000" dirty="0"/>
              <a:t>Relational SQL Database-as-a-service  </a:t>
            </a:r>
          </a:p>
          <a:p>
            <a:pPr fontAlgn="ctr"/>
            <a:r>
              <a:rPr lang="en-US" sz="3600" dirty="0" err="1" smtClean="0"/>
              <a:t>DocumentDB</a:t>
            </a:r>
            <a:endParaRPr lang="en-US" sz="3600" dirty="0"/>
          </a:p>
          <a:p>
            <a:pPr lvl="1" fontAlgn="ctr"/>
            <a:r>
              <a:rPr lang="en-US" sz="2000" dirty="0" smtClean="0"/>
              <a:t>Managed </a:t>
            </a:r>
            <a:r>
              <a:rPr lang="en-US" sz="2000" dirty="0"/>
              <a:t>NoSQL document database-as-a-service  </a:t>
            </a:r>
          </a:p>
          <a:p>
            <a:pPr fontAlgn="ctr"/>
            <a:r>
              <a:rPr lang="en-US" sz="3600" dirty="0" err="1"/>
              <a:t>Redis</a:t>
            </a:r>
            <a:r>
              <a:rPr lang="en-US" sz="3600" dirty="0"/>
              <a:t> </a:t>
            </a:r>
            <a:r>
              <a:rPr lang="en-US" sz="3600" dirty="0" smtClean="0"/>
              <a:t>Cache</a:t>
            </a:r>
          </a:p>
          <a:p>
            <a:pPr lvl="1" fontAlgn="ctr"/>
            <a:r>
              <a:rPr lang="en-US" sz="2000" dirty="0" smtClean="0"/>
              <a:t>High </a:t>
            </a:r>
            <a:r>
              <a:rPr lang="en-US" sz="2000" dirty="0"/>
              <a:t>throughput, low latency data access to build fast and scalable applications  </a:t>
            </a:r>
          </a:p>
          <a:p>
            <a:pPr fontAlgn="ctr"/>
            <a:r>
              <a:rPr lang="en-US" sz="3600" dirty="0" smtClean="0"/>
              <a:t>Storage (table, blob, queue)</a:t>
            </a:r>
          </a:p>
          <a:p>
            <a:pPr lvl="1" fontAlgn="ctr"/>
            <a:r>
              <a:rPr lang="en-US" sz="2000" dirty="0" smtClean="0"/>
              <a:t>Durable</a:t>
            </a:r>
            <a:r>
              <a:rPr lang="en-US" sz="2000" dirty="0"/>
              <a:t>, highly available and massively scalable cloud storage  </a:t>
            </a:r>
          </a:p>
          <a:p>
            <a:pPr fontAlgn="ctr"/>
            <a:r>
              <a:rPr lang="en-US" sz="3600" dirty="0" err="1" smtClean="0"/>
              <a:t>StorSimple</a:t>
            </a:r>
            <a:endParaRPr lang="en-US" sz="3600" dirty="0"/>
          </a:p>
          <a:p>
            <a:pPr lvl="1" fontAlgn="ctr"/>
            <a:r>
              <a:rPr lang="en-US" sz="2000" dirty="0" smtClean="0"/>
              <a:t>Hybrid </a:t>
            </a:r>
            <a:r>
              <a:rPr lang="en-US" sz="2000" dirty="0"/>
              <a:t>cloud storage for enterprises, reduces costs and improves data security  </a:t>
            </a:r>
          </a:p>
          <a:p>
            <a:pPr fontAlgn="ctr"/>
            <a:r>
              <a:rPr lang="en-US" sz="3600" dirty="0"/>
              <a:t>Azure </a:t>
            </a:r>
            <a:r>
              <a:rPr lang="en-US" sz="3600" dirty="0" smtClean="0"/>
              <a:t>Search</a:t>
            </a:r>
          </a:p>
          <a:p>
            <a:pPr lvl="1" fontAlgn="ctr"/>
            <a:r>
              <a:rPr lang="en-US" sz="2000" dirty="0" smtClean="0"/>
              <a:t>Fully-managed search-as-a-service	</a:t>
            </a:r>
            <a:endParaRPr lang="en-US" sz="2000" dirty="0"/>
          </a:p>
        </p:txBody>
      </p:sp>
      <p:sp>
        <p:nvSpPr>
          <p:cNvPr id="3" name="Title 2"/>
          <p:cNvSpPr>
            <a:spLocks noGrp="1"/>
          </p:cNvSpPr>
          <p:nvPr>
            <p:ph type="title"/>
          </p:nvPr>
        </p:nvSpPr>
        <p:spPr/>
        <p:txBody>
          <a:bodyPr/>
          <a:lstStyle/>
          <a:p>
            <a:r>
              <a:rPr lang="en-US" dirty="0"/>
              <a:t>Data &amp; </a:t>
            </a:r>
            <a:r>
              <a:rPr lang="en-US" dirty="0" smtClean="0"/>
              <a:t>Storage</a:t>
            </a:r>
            <a:endParaRPr lang="en-US" dirty="0"/>
          </a:p>
        </p:txBody>
      </p:sp>
    </p:spTree>
    <p:extLst>
      <p:ext uri="{BB962C8B-B14F-4D97-AF65-F5344CB8AC3E}">
        <p14:creationId xmlns:p14="http://schemas.microsoft.com/office/powerpoint/2010/main" val="620974030"/>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pPr fontAlgn="ctr"/>
            <a:r>
              <a:rPr lang="en-US" dirty="0" err="1" smtClean="0"/>
              <a:t>HDInsight</a:t>
            </a:r>
            <a:endParaRPr lang="en-US" dirty="0"/>
          </a:p>
          <a:p>
            <a:pPr lvl="1" fontAlgn="ctr"/>
            <a:r>
              <a:rPr lang="en-US" dirty="0" smtClean="0"/>
              <a:t>Provision </a:t>
            </a:r>
            <a:r>
              <a:rPr lang="en-US" dirty="0"/>
              <a:t>managed Hadoop clusters  </a:t>
            </a:r>
          </a:p>
          <a:p>
            <a:pPr fontAlgn="ctr"/>
            <a:r>
              <a:rPr lang="en-US" dirty="0"/>
              <a:t>Machine </a:t>
            </a:r>
            <a:r>
              <a:rPr lang="en-US" dirty="0" smtClean="0"/>
              <a:t>Learning</a:t>
            </a:r>
          </a:p>
          <a:p>
            <a:pPr lvl="1" fontAlgn="ctr"/>
            <a:r>
              <a:rPr lang="en-US" dirty="0" smtClean="0"/>
              <a:t>Powerful </a:t>
            </a:r>
            <a:r>
              <a:rPr lang="en-US" dirty="0"/>
              <a:t>cloud-based predictive analytics  </a:t>
            </a:r>
          </a:p>
          <a:p>
            <a:pPr fontAlgn="ctr"/>
            <a:r>
              <a:rPr lang="en-US" dirty="0" smtClean="0"/>
              <a:t>Data </a:t>
            </a:r>
            <a:r>
              <a:rPr lang="en-US" dirty="0" smtClean="0"/>
              <a:t>Factory</a:t>
            </a:r>
            <a:endParaRPr lang="en-US" dirty="0" smtClean="0"/>
          </a:p>
          <a:p>
            <a:pPr lvl="1" fontAlgn="ctr"/>
            <a:r>
              <a:rPr lang="en-US" dirty="0" smtClean="0"/>
              <a:t>Orchestrate </a:t>
            </a:r>
            <a:r>
              <a:rPr lang="en-US" dirty="0"/>
              <a:t>and manage data transformation and movement  </a:t>
            </a:r>
          </a:p>
          <a:p>
            <a:pPr fontAlgn="ctr"/>
            <a:r>
              <a:rPr lang="en-US" dirty="0"/>
              <a:t>Event </a:t>
            </a:r>
            <a:r>
              <a:rPr lang="en-US" dirty="0" smtClean="0"/>
              <a:t>Hubs</a:t>
            </a:r>
          </a:p>
          <a:p>
            <a:pPr lvl="1" fontAlgn="ctr"/>
            <a:r>
              <a:rPr lang="en-US" dirty="0" smtClean="0"/>
              <a:t>Ingest</a:t>
            </a:r>
            <a:r>
              <a:rPr lang="en-US" dirty="0"/>
              <a:t>, persist, and process millions of events per second </a:t>
            </a:r>
            <a:endParaRPr lang="en-US" dirty="0" smtClean="0"/>
          </a:p>
          <a:p>
            <a:pPr fontAlgn="ctr"/>
            <a:r>
              <a:rPr lang="en-US" dirty="0" smtClean="0"/>
              <a:t>SQL Data </a:t>
            </a:r>
            <a:r>
              <a:rPr lang="en-US" dirty="0" smtClean="0"/>
              <a:t>Warehouse*</a:t>
            </a:r>
            <a:endParaRPr lang="en-US" dirty="0" smtClean="0"/>
          </a:p>
          <a:p>
            <a:pPr lvl="1" fontAlgn="ctr"/>
            <a:r>
              <a:rPr lang="en-US" dirty="0" smtClean="0"/>
              <a:t>Elastic data warehouse as a service with enterprise class features</a:t>
            </a:r>
            <a:endParaRPr lang="en-US" dirty="0"/>
          </a:p>
        </p:txBody>
      </p:sp>
      <p:sp>
        <p:nvSpPr>
          <p:cNvPr id="3" name="Title 2"/>
          <p:cNvSpPr>
            <a:spLocks noGrp="1"/>
          </p:cNvSpPr>
          <p:nvPr>
            <p:ph type="title"/>
          </p:nvPr>
        </p:nvSpPr>
        <p:spPr/>
        <p:txBody>
          <a:bodyPr/>
          <a:lstStyle/>
          <a:p>
            <a:r>
              <a:rPr lang="en-US" dirty="0" smtClean="0"/>
              <a:t>Analytics</a:t>
            </a:r>
            <a:endParaRPr lang="en-US" dirty="0"/>
          </a:p>
        </p:txBody>
      </p:sp>
    </p:spTree>
    <p:extLst>
      <p:ext uri="{BB962C8B-B14F-4D97-AF65-F5344CB8AC3E}">
        <p14:creationId xmlns:p14="http://schemas.microsoft.com/office/powerpoint/2010/main" val="210546605"/>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154162"/>
          </a:xfrm>
        </p:spPr>
        <p:txBody>
          <a:bodyPr/>
          <a:lstStyle/>
          <a:p>
            <a:pPr fontAlgn="ctr"/>
            <a:r>
              <a:rPr lang="en-US" dirty="0" smtClean="0"/>
              <a:t>Data Catalog</a:t>
            </a:r>
            <a:r>
              <a:rPr lang="en-US" dirty="0" smtClean="0"/>
              <a:t>*</a:t>
            </a:r>
            <a:endParaRPr lang="en-US" dirty="0" smtClean="0"/>
          </a:p>
          <a:p>
            <a:pPr lvl="1" fontAlgn="ctr"/>
            <a:r>
              <a:rPr lang="en-US" dirty="0"/>
              <a:t>Get more value from your enterprise data assets</a:t>
            </a:r>
            <a:endParaRPr lang="en-US" dirty="0"/>
          </a:p>
        </p:txBody>
      </p:sp>
      <p:sp>
        <p:nvSpPr>
          <p:cNvPr id="3" name="Title 2"/>
          <p:cNvSpPr>
            <a:spLocks noGrp="1"/>
          </p:cNvSpPr>
          <p:nvPr>
            <p:ph type="title"/>
          </p:nvPr>
        </p:nvSpPr>
        <p:spPr/>
        <p:txBody>
          <a:bodyPr/>
          <a:lstStyle/>
          <a:p>
            <a:r>
              <a:rPr lang="en-US" dirty="0" smtClean="0"/>
              <a:t>Analytics</a:t>
            </a:r>
            <a:endParaRPr lang="en-US" dirty="0"/>
          </a:p>
        </p:txBody>
      </p:sp>
    </p:spTree>
    <p:extLst>
      <p:ext uri="{BB962C8B-B14F-4D97-AF65-F5344CB8AC3E}">
        <p14:creationId xmlns:p14="http://schemas.microsoft.com/office/powerpoint/2010/main" val="2062799232"/>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3447098"/>
          </a:xfrm>
        </p:spPr>
        <p:txBody>
          <a:bodyPr/>
          <a:lstStyle/>
          <a:p>
            <a:r>
              <a:rPr lang="en-US" dirty="0"/>
              <a:t>Founder of UserGroup.tv</a:t>
            </a:r>
          </a:p>
          <a:p>
            <a:r>
              <a:rPr lang="en-US" dirty="0" smtClean="0"/>
              <a:t>Technical Evangelist at </a:t>
            </a:r>
            <a:r>
              <a:rPr lang="en-US" dirty="0" smtClean="0"/>
              <a:t>Microsoft</a:t>
            </a:r>
          </a:p>
          <a:p>
            <a:r>
              <a:rPr lang="en-US" dirty="0" smtClean="0"/>
              <a:t>MCSD: Azure Solutions Architect</a:t>
            </a:r>
            <a:endParaRPr lang="en-US" dirty="0"/>
          </a:p>
          <a:p>
            <a:pPr marL="0" indent="0">
              <a:buNone/>
            </a:pPr>
            <a:endParaRPr lang="en-US" dirty="0"/>
          </a:p>
          <a:p>
            <a:endParaRPr lang="en-US" dirty="0">
              <a:solidFill>
                <a:srgbClr val="FF0000"/>
              </a:solidFill>
            </a:endParaRPr>
          </a:p>
        </p:txBody>
      </p:sp>
      <p:sp>
        <p:nvSpPr>
          <p:cNvPr id="4" name="Title 3"/>
          <p:cNvSpPr>
            <a:spLocks noGrp="1"/>
          </p:cNvSpPr>
          <p:nvPr>
            <p:ph type="title"/>
          </p:nvPr>
        </p:nvSpPr>
        <p:spPr/>
        <p:txBody>
          <a:bodyPr/>
          <a:lstStyle/>
          <a:p>
            <a:r>
              <a:rPr lang="en-US" dirty="0" smtClean="0"/>
              <a:t>About Me</a:t>
            </a:r>
            <a:endParaRPr lang="en-US" dirty="0"/>
          </a:p>
        </p:txBody>
      </p:sp>
      <p:pic>
        <p:nvPicPr>
          <p:cNvPr id="7" name="Picture 6" descr="http://www.dallasgivecamp.org/Themes/DallasGiveCamp/Content/Images/GiveCampDallas_sm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4113" y="4099364"/>
            <a:ext cx="2830313" cy="10498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SHAWN\Desktop\drn-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3746" y="4341468"/>
            <a:ext cx="3557592" cy="116559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Shawn\Pictures\mvplogo.gif"/>
          <p:cNvPicPr>
            <a:picLocks noChangeAspect="1" noChangeArrowheads="1"/>
          </p:cNvPicPr>
          <p:nvPr/>
        </p:nvPicPr>
        <p:blipFill>
          <a:blip r:embed="rId4" cstate="print"/>
          <a:srcRect/>
          <a:stretch>
            <a:fillRect/>
          </a:stretch>
        </p:blipFill>
        <p:spPr bwMode="auto">
          <a:xfrm>
            <a:off x="240218" y="4401787"/>
            <a:ext cx="1497165" cy="2343390"/>
          </a:xfrm>
          <a:prstGeom prst="rect">
            <a:avLst/>
          </a:prstGeom>
          <a:noFill/>
          <a:ln w="9525">
            <a:noFill/>
            <a:miter lim="800000"/>
            <a:headEnd/>
            <a:tailEnd/>
          </a:ln>
        </p:spPr>
      </p:pic>
      <p:pic>
        <p:nvPicPr>
          <p:cNvPr id="10" name="Picture 9" descr="C:\Users\Shawn\Pictures\FloridaTech_seal.gif"/>
          <p:cNvPicPr>
            <a:picLocks noChangeAspect="1" noChangeArrowheads="1"/>
          </p:cNvPicPr>
          <p:nvPr/>
        </p:nvPicPr>
        <p:blipFill>
          <a:blip r:embed="rId5" cstate="print"/>
          <a:srcRect/>
          <a:stretch>
            <a:fillRect/>
          </a:stretch>
        </p:blipFill>
        <p:spPr bwMode="auto">
          <a:xfrm>
            <a:off x="2164113" y="5433829"/>
            <a:ext cx="1533153" cy="1188194"/>
          </a:xfrm>
          <a:prstGeom prst="rect">
            <a:avLst/>
          </a:prstGeom>
          <a:noFill/>
          <a:ln w="9525">
            <a:noFill/>
            <a:miter lim="800000"/>
            <a:headEnd/>
            <a:tailEnd/>
          </a:ln>
        </p:spPr>
      </p:pic>
      <p:pic>
        <p:nvPicPr>
          <p:cNvPr id="11" name="Picture 10" descr="C:\Users\SHAWN\Desktop\theme-sprite.17.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44397" y="4659948"/>
            <a:ext cx="2370948" cy="69354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Users\SHAWN\Desktop\lockheed-martin.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23997" y="5720993"/>
            <a:ext cx="4747273" cy="9416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C:\Users\SHAWN\Desktop\UserGroupLogo.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42902" y="5638419"/>
            <a:ext cx="2951350" cy="1106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13129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727448"/>
          </a:xfrm>
        </p:spPr>
        <p:txBody>
          <a:bodyPr/>
          <a:lstStyle/>
          <a:p>
            <a:r>
              <a:rPr lang="en-US" dirty="0"/>
              <a:t>Event Hubs</a:t>
            </a:r>
          </a:p>
          <a:p>
            <a:pPr lvl="1"/>
            <a:r>
              <a:rPr lang="en-US" dirty="0"/>
              <a:t>Receive telemetry from millions of devices</a:t>
            </a:r>
          </a:p>
          <a:p>
            <a:r>
              <a:rPr lang="en-US" dirty="0"/>
              <a:t>Stream </a:t>
            </a:r>
            <a:r>
              <a:rPr lang="en-US" dirty="0" smtClean="0"/>
              <a:t>Analytics</a:t>
            </a:r>
            <a:endParaRPr lang="en-US" dirty="0"/>
          </a:p>
          <a:p>
            <a:pPr lvl="1"/>
            <a:r>
              <a:rPr lang="en-US" dirty="0"/>
              <a:t>Real-time data stream processing from millions of </a:t>
            </a:r>
            <a:r>
              <a:rPr lang="en-US" dirty="0" err="1"/>
              <a:t>IoT</a:t>
            </a:r>
            <a:r>
              <a:rPr lang="en-US" dirty="0"/>
              <a:t> devices</a:t>
            </a:r>
          </a:p>
          <a:p>
            <a:r>
              <a:rPr lang="en-US" dirty="0"/>
              <a:t>Machine Learning</a:t>
            </a:r>
          </a:p>
          <a:p>
            <a:pPr lvl="1"/>
            <a:r>
              <a:rPr lang="en-US" dirty="0"/>
              <a:t>Powerful cloud based predictive analytics tool to </a:t>
            </a:r>
            <a:r>
              <a:rPr lang="en-US" dirty="0" smtClean="0"/>
              <a:t>enable </a:t>
            </a:r>
            <a:r>
              <a:rPr lang="en-US" dirty="0"/>
              <a:t>predictive maintenance</a:t>
            </a:r>
          </a:p>
          <a:p>
            <a:r>
              <a:rPr lang="en-US" dirty="0"/>
              <a:t>Notification Hubs</a:t>
            </a:r>
          </a:p>
          <a:p>
            <a:pPr lvl="1"/>
            <a:r>
              <a:rPr lang="en-US" dirty="0"/>
              <a:t>A scalable, mobile-push notification engine for quickly sending millions of messages.</a:t>
            </a:r>
          </a:p>
        </p:txBody>
      </p:sp>
      <p:sp>
        <p:nvSpPr>
          <p:cNvPr id="3" name="Title 2"/>
          <p:cNvSpPr>
            <a:spLocks noGrp="1"/>
          </p:cNvSpPr>
          <p:nvPr>
            <p:ph type="title"/>
          </p:nvPr>
        </p:nvSpPr>
        <p:spPr/>
        <p:txBody>
          <a:bodyPr/>
          <a:lstStyle/>
          <a:p>
            <a:r>
              <a:rPr lang="en-US" dirty="0" smtClean="0"/>
              <a:t>Internet of Things</a:t>
            </a:r>
            <a:endParaRPr lang="en-US" dirty="0"/>
          </a:p>
        </p:txBody>
      </p:sp>
    </p:spTree>
    <p:extLst>
      <p:ext uri="{BB962C8B-B14F-4D97-AF65-F5344CB8AC3E}">
        <p14:creationId xmlns:p14="http://schemas.microsoft.com/office/powerpoint/2010/main" val="1444724189"/>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761577"/>
          </a:xfrm>
        </p:spPr>
        <p:txBody>
          <a:bodyPr/>
          <a:lstStyle/>
          <a:p>
            <a:pPr fontAlgn="ctr"/>
            <a:r>
              <a:rPr lang="en-US" sz="3600" dirty="0" smtClean="0"/>
              <a:t>Virtual Network</a:t>
            </a:r>
          </a:p>
          <a:p>
            <a:pPr lvl="1" fontAlgn="ctr"/>
            <a:r>
              <a:rPr lang="en-US" sz="2000" dirty="0" smtClean="0"/>
              <a:t>Provision </a:t>
            </a:r>
            <a:r>
              <a:rPr lang="en-US" sz="2000" dirty="0"/>
              <a:t>private networks, optionally connect to on-premises datacenters  </a:t>
            </a:r>
          </a:p>
          <a:p>
            <a:pPr fontAlgn="ctr"/>
            <a:r>
              <a:rPr lang="en-US" sz="3600" dirty="0" smtClean="0"/>
              <a:t>ExpressRoute</a:t>
            </a:r>
          </a:p>
          <a:p>
            <a:pPr lvl="1" fontAlgn="ctr"/>
            <a:r>
              <a:rPr lang="en-US" sz="2000" dirty="0" smtClean="0"/>
              <a:t>Dedicated </a:t>
            </a:r>
            <a:r>
              <a:rPr lang="en-US" sz="2000" dirty="0"/>
              <a:t>private network fiber connections to Azure  </a:t>
            </a:r>
          </a:p>
          <a:p>
            <a:pPr fontAlgn="ctr"/>
            <a:r>
              <a:rPr lang="en-US" sz="3600" dirty="0"/>
              <a:t>Traffic </a:t>
            </a:r>
            <a:r>
              <a:rPr lang="en-US" sz="3600" dirty="0" smtClean="0"/>
              <a:t>Manager</a:t>
            </a:r>
          </a:p>
          <a:p>
            <a:pPr lvl="1" fontAlgn="ctr"/>
            <a:r>
              <a:rPr lang="en-US" sz="2000" dirty="0" smtClean="0"/>
              <a:t>Load </a:t>
            </a:r>
            <a:r>
              <a:rPr lang="en-US" sz="2000" dirty="0"/>
              <a:t>balance incoming traffic for high performance and availability </a:t>
            </a:r>
            <a:endParaRPr lang="en-US" sz="2000" dirty="0" smtClean="0"/>
          </a:p>
          <a:p>
            <a:pPr fontAlgn="ctr"/>
            <a:r>
              <a:rPr lang="en-US" sz="3600" dirty="0" smtClean="0"/>
              <a:t>Load Balancer</a:t>
            </a:r>
          </a:p>
          <a:p>
            <a:pPr lvl="1" fontAlgn="ctr"/>
            <a:r>
              <a:rPr lang="en-US" sz="2000" dirty="0" smtClean="0"/>
              <a:t>Deliver high availability and network performance to your applications</a:t>
            </a:r>
          </a:p>
          <a:p>
            <a:pPr fontAlgn="ctr"/>
            <a:r>
              <a:rPr lang="en-US" sz="3600" dirty="0" smtClean="0"/>
              <a:t>DNS*</a:t>
            </a:r>
          </a:p>
          <a:p>
            <a:pPr lvl="1" fontAlgn="ctr"/>
            <a:r>
              <a:rPr lang="en-US" sz="2000" dirty="0" smtClean="0"/>
              <a:t>Host your DNS domain in Azure</a:t>
            </a:r>
          </a:p>
          <a:p>
            <a:pPr fontAlgn="ctr"/>
            <a:r>
              <a:rPr lang="en-US" sz="3600" dirty="0" smtClean="0"/>
              <a:t>VPN Gateway</a:t>
            </a:r>
          </a:p>
          <a:p>
            <a:pPr lvl="1" fontAlgn="ctr"/>
            <a:r>
              <a:rPr lang="en-US" sz="2000" dirty="0" smtClean="0"/>
              <a:t>Establish secure, cross-premises connectivity</a:t>
            </a:r>
            <a:endParaRPr lang="en-US" sz="2000" dirty="0"/>
          </a:p>
        </p:txBody>
      </p:sp>
      <p:sp>
        <p:nvSpPr>
          <p:cNvPr id="3" name="Title 2"/>
          <p:cNvSpPr>
            <a:spLocks noGrp="1"/>
          </p:cNvSpPr>
          <p:nvPr>
            <p:ph type="title"/>
          </p:nvPr>
        </p:nvSpPr>
        <p:spPr/>
        <p:txBody>
          <a:bodyPr/>
          <a:lstStyle/>
          <a:p>
            <a:r>
              <a:rPr lang="en-US" dirty="0" smtClean="0"/>
              <a:t>Networking</a:t>
            </a:r>
            <a:endParaRPr lang="en-US" dirty="0"/>
          </a:p>
        </p:txBody>
      </p:sp>
    </p:spTree>
    <p:extLst>
      <p:ext uri="{BB962C8B-B14F-4D97-AF65-F5344CB8AC3E}">
        <p14:creationId xmlns:p14="http://schemas.microsoft.com/office/powerpoint/2010/main" val="321543099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029513"/>
          </a:xfrm>
        </p:spPr>
        <p:txBody>
          <a:bodyPr/>
          <a:lstStyle/>
          <a:p>
            <a:pPr fontAlgn="ctr"/>
            <a:r>
              <a:rPr lang="en-US" sz="3600" dirty="0" smtClean="0"/>
              <a:t>Application Gateway</a:t>
            </a:r>
            <a:endParaRPr lang="en-US" sz="3600" dirty="0" smtClean="0"/>
          </a:p>
          <a:p>
            <a:pPr lvl="1" fontAlgn="ctr"/>
            <a:r>
              <a:rPr lang="en-US" sz="2000" dirty="0"/>
              <a:t>Highly scalable websites with HTTP load balancing and delivery control</a:t>
            </a:r>
            <a:endParaRPr lang="en-US" sz="2000" dirty="0"/>
          </a:p>
        </p:txBody>
      </p:sp>
      <p:sp>
        <p:nvSpPr>
          <p:cNvPr id="3" name="Title 2"/>
          <p:cNvSpPr>
            <a:spLocks noGrp="1"/>
          </p:cNvSpPr>
          <p:nvPr>
            <p:ph type="title"/>
          </p:nvPr>
        </p:nvSpPr>
        <p:spPr/>
        <p:txBody>
          <a:bodyPr/>
          <a:lstStyle/>
          <a:p>
            <a:r>
              <a:rPr lang="en-US" dirty="0" smtClean="0"/>
              <a:t>Networking</a:t>
            </a:r>
            <a:endParaRPr lang="en-US" dirty="0"/>
          </a:p>
        </p:txBody>
      </p:sp>
    </p:spTree>
    <p:extLst>
      <p:ext uri="{BB962C8B-B14F-4D97-AF65-F5344CB8AC3E}">
        <p14:creationId xmlns:p14="http://schemas.microsoft.com/office/powerpoint/2010/main" val="421773245"/>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853363"/>
          </a:xfrm>
        </p:spPr>
        <p:txBody>
          <a:bodyPr/>
          <a:lstStyle/>
          <a:p>
            <a:pPr fontAlgn="ctr"/>
            <a:r>
              <a:rPr lang="en-US" dirty="0" smtClean="0"/>
              <a:t>Media Services</a:t>
            </a:r>
          </a:p>
          <a:p>
            <a:pPr lvl="1" fontAlgn="ctr"/>
            <a:r>
              <a:rPr lang="en-US" dirty="0" smtClean="0"/>
              <a:t>Encoding</a:t>
            </a:r>
          </a:p>
          <a:p>
            <a:pPr lvl="1" fontAlgn="ctr"/>
            <a:r>
              <a:rPr lang="en-US" dirty="0" smtClean="0"/>
              <a:t>Azure Media Player</a:t>
            </a:r>
          </a:p>
          <a:p>
            <a:pPr lvl="1" fontAlgn="ctr"/>
            <a:r>
              <a:rPr lang="en-US" dirty="0" smtClean="0"/>
              <a:t>Media Indexer</a:t>
            </a:r>
          </a:p>
          <a:p>
            <a:pPr lvl="1" fontAlgn="ctr"/>
            <a:r>
              <a:rPr lang="en-US" dirty="0" smtClean="0"/>
              <a:t>Content Protection</a:t>
            </a:r>
          </a:p>
          <a:p>
            <a:pPr lvl="1" fontAlgn="ctr"/>
            <a:r>
              <a:rPr lang="en-US" dirty="0" smtClean="0"/>
              <a:t>Live and </a:t>
            </a:r>
            <a:r>
              <a:rPr lang="en-US" dirty="0" smtClean="0"/>
              <a:t>On-Demand </a:t>
            </a:r>
            <a:r>
              <a:rPr lang="en-US" dirty="0" smtClean="0"/>
              <a:t>Streaming</a:t>
            </a:r>
            <a:endParaRPr lang="en-US" dirty="0"/>
          </a:p>
          <a:p>
            <a:pPr fontAlgn="ctr"/>
            <a:r>
              <a:rPr lang="en-US" dirty="0" smtClean="0"/>
              <a:t>CDN</a:t>
            </a:r>
          </a:p>
          <a:p>
            <a:pPr lvl="1" fontAlgn="ctr"/>
            <a:r>
              <a:rPr lang="en-US" dirty="0" smtClean="0"/>
              <a:t>Deliver </a:t>
            </a:r>
            <a:r>
              <a:rPr lang="en-US" dirty="0"/>
              <a:t>content to end-users through a robust network of global data </a:t>
            </a:r>
            <a:r>
              <a:rPr lang="en-US" dirty="0" smtClean="0"/>
              <a:t>centers</a:t>
            </a:r>
            <a:endParaRPr lang="en-US" dirty="0"/>
          </a:p>
        </p:txBody>
      </p:sp>
      <p:sp>
        <p:nvSpPr>
          <p:cNvPr id="3" name="Title 2"/>
          <p:cNvSpPr>
            <a:spLocks noGrp="1"/>
          </p:cNvSpPr>
          <p:nvPr>
            <p:ph type="title"/>
          </p:nvPr>
        </p:nvSpPr>
        <p:spPr/>
        <p:txBody>
          <a:bodyPr/>
          <a:lstStyle/>
          <a:p>
            <a:r>
              <a:rPr lang="en-US" dirty="0"/>
              <a:t>Media &amp; </a:t>
            </a:r>
            <a:r>
              <a:rPr lang="en-US" dirty="0" smtClean="0"/>
              <a:t>CDN</a:t>
            </a:r>
            <a:endParaRPr lang="en-US" dirty="0"/>
          </a:p>
        </p:txBody>
      </p:sp>
    </p:spTree>
    <p:extLst>
      <p:ext uri="{BB962C8B-B14F-4D97-AF65-F5344CB8AC3E}">
        <p14:creationId xmlns:p14="http://schemas.microsoft.com/office/powerpoint/2010/main" val="4209767162"/>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395049"/>
          </a:xfrm>
        </p:spPr>
        <p:txBody>
          <a:bodyPr/>
          <a:lstStyle/>
          <a:p>
            <a:pPr fontAlgn="ctr"/>
            <a:r>
              <a:rPr lang="en-US" dirty="0" smtClean="0"/>
              <a:t>BizTalk Services</a:t>
            </a:r>
          </a:p>
          <a:p>
            <a:pPr lvl="1" fontAlgn="ctr"/>
            <a:r>
              <a:rPr lang="en-US" dirty="0" smtClean="0"/>
              <a:t>Seamlessly </a:t>
            </a:r>
            <a:r>
              <a:rPr lang="en-US" dirty="0"/>
              <a:t>integrate the enterprise and the cloud  </a:t>
            </a:r>
          </a:p>
          <a:p>
            <a:pPr fontAlgn="ctr"/>
            <a:r>
              <a:rPr lang="en-US" dirty="0"/>
              <a:t>Service </a:t>
            </a:r>
            <a:r>
              <a:rPr lang="en-US" dirty="0" smtClean="0"/>
              <a:t>Bus</a:t>
            </a:r>
          </a:p>
          <a:p>
            <a:pPr lvl="1" fontAlgn="ctr"/>
            <a:r>
              <a:rPr lang="en-US" dirty="0" smtClean="0"/>
              <a:t>Connect </a:t>
            </a:r>
            <a:r>
              <a:rPr lang="en-US" dirty="0"/>
              <a:t>across private and public cloud environments  </a:t>
            </a:r>
          </a:p>
          <a:p>
            <a:pPr fontAlgn="ctr"/>
            <a:r>
              <a:rPr lang="en-US" dirty="0" smtClean="0"/>
              <a:t>Backup</a:t>
            </a:r>
          </a:p>
          <a:p>
            <a:pPr lvl="1" fontAlgn="ctr"/>
            <a:r>
              <a:rPr lang="en-US" dirty="0" smtClean="0"/>
              <a:t>Simple </a:t>
            </a:r>
            <a:r>
              <a:rPr lang="en-US" dirty="0"/>
              <a:t>and reliable server backup to the cloud  </a:t>
            </a:r>
          </a:p>
          <a:p>
            <a:pPr fontAlgn="ctr"/>
            <a:r>
              <a:rPr lang="en-US" dirty="0"/>
              <a:t>Site </a:t>
            </a:r>
            <a:r>
              <a:rPr lang="en-US" dirty="0" smtClean="0"/>
              <a:t>Recovery</a:t>
            </a:r>
          </a:p>
          <a:p>
            <a:pPr lvl="1" fontAlgn="ctr"/>
            <a:r>
              <a:rPr lang="en-US" dirty="0" smtClean="0"/>
              <a:t>Orchestrate </a:t>
            </a:r>
            <a:r>
              <a:rPr lang="en-US" dirty="0"/>
              <a:t>protection and recovery of private clouds </a:t>
            </a:r>
          </a:p>
        </p:txBody>
      </p:sp>
      <p:sp>
        <p:nvSpPr>
          <p:cNvPr id="3" name="Title 2"/>
          <p:cNvSpPr>
            <a:spLocks noGrp="1"/>
          </p:cNvSpPr>
          <p:nvPr>
            <p:ph type="title"/>
          </p:nvPr>
        </p:nvSpPr>
        <p:spPr/>
        <p:txBody>
          <a:bodyPr/>
          <a:lstStyle/>
          <a:p>
            <a:r>
              <a:rPr lang="en-US" dirty="0"/>
              <a:t>Hybrid </a:t>
            </a:r>
            <a:r>
              <a:rPr lang="en-US" dirty="0" smtClean="0"/>
              <a:t>Integration</a:t>
            </a:r>
            <a:endParaRPr lang="en-US" dirty="0"/>
          </a:p>
        </p:txBody>
      </p:sp>
    </p:spTree>
    <p:extLst>
      <p:ext uri="{BB962C8B-B14F-4D97-AF65-F5344CB8AC3E}">
        <p14:creationId xmlns:p14="http://schemas.microsoft.com/office/powerpoint/2010/main" val="2197670098"/>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228302"/>
          </a:xfrm>
        </p:spPr>
        <p:txBody>
          <a:bodyPr/>
          <a:lstStyle/>
          <a:p>
            <a:pPr fontAlgn="ctr"/>
            <a:r>
              <a:rPr lang="en-US" dirty="0" smtClean="0"/>
              <a:t>Azure </a:t>
            </a:r>
            <a:r>
              <a:rPr lang="en-US" dirty="0"/>
              <a:t>Active </a:t>
            </a:r>
            <a:r>
              <a:rPr lang="en-US" dirty="0" smtClean="0"/>
              <a:t>Directory</a:t>
            </a:r>
          </a:p>
          <a:p>
            <a:pPr lvl="1" fontAlgn="ctr"/>
            <a:r>
              <a:rPr lang="en-US" dirty="0" smtClean="0"/>
              <a:t>Synchronize </a:t>
            </a:r>
            <a:r>
              <a:rPr lang="en-US" dirty="0"/>
              <a:t>on-premises directories and enable single sign-on  </a:t>
            </a:r>
          </a:p>
          <a:p>
            <a:pPr fontAlgn="ctr"/>
            <a:r>
              <a:rPr lang="en-US" dirty="0"/>
              <a:t>Multi-Factor </a:t>
            </a:r>
            <a:r>
              <a:rPr lang="en-US" dirty="0" smtClean="0"/>
              <a:t>Authentication</a:t>
            </a:r>
          </a:p>
          <a:p>
            <a:pPr lvl="1" fontAlgn="ctr"/>
            <a:r>
              <a:rPr lang="en-US" dirty="0" smtClean="0"/>
              <a:t>Safeguard </a:t>
            </a:r>
            <a:r>
              <a:rPr lang="en-US" dirty="0"/>
              <a:t>access to your data and apps with an extra level of authentication </a:t>
            </a:r>
          </a:p>
        </p:txBody>
      </p:sp>
      <p:sp>
        <p:nvSpPr>
          <p:cNvPr id="3" name="Title 2"/>
          <p:cNvSpPr>
            <a:spLocks noGrp="1"/>
          </p:cNvSpPr>
          <p:nvPr>
            <p:ph type="title"/>
          </p:nvPr>
        </p:nvSpPr>
        <p:spPr/>
        <p:txBody>
          <a:bodyPr/>
          <a:lstStyle/>
          <a:p>
            <a:r>
              <a:rPr lang="en-US" dirty="0"/>
              <a:t>Identity &amp; Access </a:t>
            </a:r>
            <a:r>
              <a:rPr lang="en-US" dirty="0" smtClean="0"/>
              <a:t>Management</a:t>
            </a:r>
            <a:endParaRPr lang="en-US" dirty="0"/>
          </a:p>
        </p:txBody>
      </p:sp>
    </p:spTree>
    <p:extLst>
      <p:ext uri="{BB962C8B-B14F-4D97-AF65-F5344CB8AC3E}">
        <p14:creationId xmlns:p14="http://schemas.microsoft.com/office/powerpoint/2010/main" val="274245701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228302"/>
          </a:xfrm>
        </p:spPr>
        <p:txBody>
          <a:bodyPr/>
          <a:lstStyle/>
          <a:p>
            <a:pPr fontAlgn="ctr"/>
            <a:r>
              <a:rPr lang="en-US" dirty="0" smtClean="0"/>
              <a:t>Visual </a:t>
            </a:r>
            <a:r>
              <a:rPr lang="en-US" dirty="0"/>
              <a:t>Studio </a:t>
            </a:r>
            <a:r>
              <a:rPr lang="en-US" dirty="0" smtClean="0"/>
              <a:t>Online</a:t>
            </a:r>
          </a:p>
          <a:p>
            <a:pPr lvl="1" fontAlgn="ctr"/>
            <a:r>
              <a:rPr lang="en-US" dirty="0" smtClean="0"/>
              <a:t>Plan</a:t>
            </a:r>
            <a:r>
              <a:rPr lang="en-US" dirty="0"/>
              <a:t>, build and ship software, all from one place  </a:t>
            </a:r>
          </a:p>
          <a:p>
            <a:pPr fontAlgn="ctr"/>
            <a:r>
              <a:rPr lang="en-US" dirty="0"/>
              <a:t>Application </a:t>
            </a:r>
            <a:r>
              <a:rPr lang="en-US" dirty="0" smtClean="0"/>
              <a:t>Insights</a:t>
            </a:r>
          </a:p>
          <a:p>
            <a:pPr lvl="1" fontAlgn="ctr"/>
            <a:r>
              <a:rPr lang="en-US" dirty="0" smtClean="0"/>
              <a:t>Detect </a:t>
            </a:r>
            <a:r>
              <a:rPr lang="en-US" dirty="0"/>
              <a:t>and solve problems to continuously improve web apps </a:t>
            </a:r>
          </a:p>
        </p:txBody>
      </p:sp>
      <p:sp>
        <p:nvSpPr>
          <p:cNvPr id="3" name="Title 2"/>
          <p:cNvSpPr>
            <a:spLocks noGrp="1"/>
          </p:cNvSpPr>
          <p:nvPr>
            <p:ph type="title"/>
          </p:nvPr>
        </p:nvSpPr>
        <p:spPr/>
        <p:txBody>
          <a:bodyPr/>
          <a:lstStyle/>
          <a:p>
            <a:r>
              <a:rPr lang="en-US" dirty="0"/>
              <a:t>Developer </a:t>
            </a:r>
            <a:r>
              <a:rPr lang="en-US" dirty="0" smtClean="0"/>
              <a:t>Services</a:t>
            </a:r>
            <a:endParaRPr lang="en-US" dirty="0"/>
          </a:p>
        </p:txBody>
      </p:sp>
    </p:spTree>
    <p:extLst>
      <p:ext uri="{BB962C8B-B14F-4D97-AF65-F5344CB8AC3E}">
        <p14:creationId xmlns:p14="http://schemas.microsoft.com/office/powerpoint/2010/main" val="1851162333"/>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395049"/>
          </a:xfrm>
        </p:spPr>
        <p:txBody>
          <a:bodyPr/>
          <a:lstStyle/>
          <a:p>
            <a:pPr fontAlgn="ctr"/>
            <a:r>
              <a:rPr lang="en-US" dirty="0" smtClean="0"/>
              <a:t>Scheduler</a:t>
            </a:r>
          </a:p>
          <a:p>
            <a:pPr lvl="1" fontAlgn="ctr"/>
            <a:r>
              <a:rPr lang="en-US" dirty="0" smtClean="0"/>
              <a:t>Run </a:t>
            </a:r>
            <a:r>
              <a:rPr lang="en-US" dirty="0"/>
              <a:t>your jobs on simple or complex recurring schedules  </a:t>
            </a:r>
          </a:p>
          <a:p>
            <a:pPr fontAlgn="ctr"/>
            <a:r>
              <a:rPr lang="en-US" dirty="0" smtClean="0"/>
              <a:t>Automation</a:t>
            </a:r>
          </a:p>
          <a:p>
            <a:pPr lvl="1" fontAlgn="ctr"/>
            <a:r>
              <a:rPr lang="en-US" dirty="0" smtClean="0"/>
              <a:t>Simplify </a:t>
            </a:r>
            <a:r>
              <a:rPr lang="en-US" dirty="0"/>
              <a:t>cloud management with process automation  </a:t>
            </a:r>
          </a:p>
          <a:p>
            <a:pPr fontAlgn="ctr"/>
            <a:r>
              <a:rPr lang="en-US" dirty="0"/>
              <a:t>Operational </a:t>
            </a:r>
            <a:r>
              <a:rPr lang="en-US" dirty="0" smtClean="0"/>
              <a:t>Insights</a:t>
            </a:r>
          </a:p>
          <a:p>
            <a:pPr lvl="1" fontAlgn="ctr"/>
            <a:r>
              <a:rPr lang="en-US" dirty="0" smtClean="0"/>
              <a:t>Collect</a:t>
            </a:r>
            <a:r>
              <a:rPr lang="en-US" dirty="0"/>
              <a:t>, search and visualize machine data from on-premises and cloud  </a:t>
            </a:r>
          </a:p>
          <a:p>
            <a:pPr fontAlgn="ctr"/>
            <a:r>
              <a:rPr lang="en-US" dirty="0"/>
              <a:t>Key </a:t>
            </a:r>
            <a:r>
              <a:rPr lang="en-US" dirty="0" smtClean="0"/>
              <a:t>Vault</a:t>
            </a:r>
            <a:endParaRPr lang="en-US" dirty="0" smtClean="0"/>
          </a:p>
          <a:p>
            <a:pPr lvl="1" fontAlgn="ctr"/>
            <a:r>
              <a:rPr lang="en-US" dirty="0" smtClean="0"/>
              <a:t>Safeguard </a:t>
            </a:r>
            <a:r>
              <a:rPr lang="en-US" dirty="0"/>
              <a:t>and maintain control of keys and other secrets </a:t>
            </a:r>
          </a:p>
        </p:txBody>
      </p:sp>
      <p:sp>
        <p:nvSpPr>
          <p:cNvPr id="3" name="Title 2"/>
          <p:cNvSpPr>
            <a:spLocks noGrp="1"/>
          </p:cNvSpPr>
          <p:nvPr>
            <p:ph type="title"/>
          </p:nvPr>
        </p:nvSpPr>
        <p:spPr/>
        <p:txBody>
          <a:bodyPr/>
          <a:lstStyle/>
          <a:p>
            <a:r>
              <a:rPr lang="en-US" dirty="0" smtClean="0"/>
              <a:t>Management</a:t>
            </a:r>
            <a:endParaRPr lang="en-US" dirty="0"/>
          </a:p>
        </p:txBody>
      </p:sp>
    </p:spTree>
    <p:extLst>
      <p:ext uri="{BB962C8B-B14F-4D97-AF65-F5344CB8AC3E}">
        <p14:creationId xmlns:p14="http://schemas.microsoft.com/office/powerpoint/2010/main" val="2539989069"/>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Ask yourself…</a:t>
            </a:r>
            <a:endParaRPr lang="en-US" dirty="0"/>
          </a:p>
        </p:txBody>
      </p:sp>
    </p:spTree>
    <p:extLst>
      <p:ext uri="{BB962C8B-B14F-4D97-AF65-F5344CB8AC3E}">
        <p14:creationId xmlns:p14="http://schemas.microsoft.com/office/powerpoint/2010/main" val="125678745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Is this the right tool for the job?</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7454" b="17182"/>
          <a:stretch/>
        </p:blipFill>
        <p:spPr>
          <a:xfrm>
            <a:off x="2560637" y="1363662"/>
            <a:ext cx="7577402" cy="4953000"/>
          </a:xfrm>
          <a:prstGeom prst="rect">
            <a:avLst/>
          </a:prstGeom>
        </p:spPr>
      </p:pic>
    </p:spTree>
    <p:extLst>
      <p:ext uri="{BB962C8B-B14F-4D97-AF65-F5344CB8AC3E}">
        <p14:creationId xmlns:p14="http://schemas.microsoft.com/office/powerpoint/2010/main" val="300900593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Watch User Group presentations </a:t>
            </a:r>
            <a:r>
              <a:rPr lang="en-US" b="1" dirty="0" smtClean="0"/>
              <a:t/>
            </a:r>
            <a:br>
              <a:rPr lang="en-US" b="1" dirty="0" smtClean="0"/>
            </a:br>
            <a:r>
              <a:rPr lang="en-US" b="1" dirty="0" smtClean="0"/>
              <a:t>for </a:t>
            </a:r>
            <a:r>
              <a:rPr lang="en-US" sz="6000" b="1" dirty="0"/>
              <a:t>FREE </a:t>
            </a:r>
            <a:r>
              <a:rPr lang="en-US" b="1" dirty="0"/>
              <a:t>online!</a:t>
            </a:r>
            <a:br>
              <a:rPr lang="en-US" b="1" dirty="0"/>
            </a:br>
            <a:endParaRPr lang="en-US" dirty="0"/>
          </a:p>
        </p:txBody>
      </p:sp>
      <p:sp>
        <p:nvSpPr>
          <p:cNvPr id="4" name="TextBox 3"/>
          <p:cNvSpPr txBox="1"/>
          <p:nvPr/>
        </p:nvSpPr>
        <p:spPr>
          <a:xfrm>
            <a:off x="427037" y="2049462"/>
            <a:ext cx="4516211" cy="1477328"/>
          </a:xfrm>
          <a:prstGeom prst="rect">
            <a:avLst/>
          </a:prstGeom>
          <a:noFill/>
        </p:spPr>
        <p:txBody>
          <a:bodyPr wrap="square" rtlCol="0">
            <a:spAutoFit/>
          </a:bodyPr>
          <a:lstStyle/>
          <a:p>
            <a:pPr marL="285750" indent="-285750">
              <a:buFont typeface="Arial" pitchFamily="34" charset="0"/>
              <a:buChar char="•"/>
            </a:pPr>
            <a:r>
              <a:rPr lang="en-US" dirty="0" smtClean="0"/>
              <a:t>Miss a User Group meeting?</a:t>
            </a:r>
          </a:p>
          <a:p>
            <a:pPr marL="285750" indent="-285750">
              <a:buFont typeface="Arial" pitchFamily="34" charset="0"/>
              <a:buChar char="•"/>
            </a:pPr>
            <a:r>
              <a:rPr lang="en-US" dirty="0" smtClean="0"/>
              <a:t>Forget something that you learned?</a:t>
            </a:r>
          </a:p>
          <a:p>
            <a:pPr marL="285750" indent="-285750">
              <a:buFont typeface="Arial" pitchFamily="34" charset="0"/>
              <a:buChar char="•"/>
            </a:pPr>
            <a:r>
              <a:rPr lang="en-US" dirty="0" smtClean="0"/>
              <a:t>Want to see content from a User Group not in your area?</a:t>
            </a:r>
          </a:p>
          <a:p>
            <a:pPr marL="285750" indent="-285750">
              <a:buFont typeface="Arial" pitchFamily="34" charset="0"/>
              <a:buChar char="•"/>
            </a:pPr>
            <a:r>
              <a:rPr lang="en-US" dirty="0" smtClean="0"/>
              <a:t>Want to share with a buddy?</a:t>
            </a:r>
          </a:p>
        </p:txBody>
      </p:sp>
      <p:sp>
        <p:nvSpPr>
          <p:cNvPr id="5" name="TextBox 4"/>
          <p:cNvSpPr txBox="1"/>
          <p:nvPr/>
        </p:nvSpPr>
        <p:spPr>
          <a:xfrm>
            <a:off x="5511993" y="2197527"/>
            <a:ext cx="2948339" cy="1200329"/>
          </a:xfrm>
          <a:prstGeom prst="rect">
            <a:avLst/>
          </a:prstGeom>
          <a:noFill/>
        </p:spPr>
        <p:txBody>
          <a:bodyPr wrap="square" rtlCol="0">
            <a:spAutoFit/>
          </a:bodyPr>
          <a:lstStyle/>
          <a:p>
            <a:pPr algn="ctr"/>
            <a:r>
              <a:rPr lang="en-US" dirty="0" smtClean="0"/>
              <a:t>We know you cannot make it to every User Group meeting, </a:t>
            </a:r>
          </a:p>
          <a:p>
            <a:pPr algn="ctr"/>
            <a:r>
              <a:rPr lang="en-US" dirty="0" smtClean="0"/>
              <a:t>that is why we post them online for you!</a:t>
            </a:r>
            <a:endParaRPr lang="en-US" dirty="0"/>
          </a:p>
        </p:txBody>
      </p:sp>
      <p:sp>
        <p:nvSpPr>
          <p:cNvPr id="6" name="TextBox 5"/>
          <p:cNvSpPr txBox="1"/>
          <p:nvPr/>
        </p:nvSpPr>
        <p:spPr>
          <a:xfrm>
            <a:off x="2162174" y="3907551"/>
            <a:ext cx="5817828" cy="1077218"/>
          </a:xfrm>
          <a:prstGeom prst="rect">
            <a:avLst/>
          </a:prstGeom>
          <a:noFill/>
        </p:spPr>
        <p:txBody>
          <a:bodyPr wrap="square" rtlCol="0">
            <a:spAutoFit/>
          </a:bodyPr>
          <a:lstStyle/>
          <a:p>
            <a:pPr algn="ctr"/>
            <a:r>
              <a:rPr lang="en-US" sz="2000" dirty="0" smtClean="0"/>
              <a:t>We now have over </a:t>
            </a:r>
            <a:r>
              <a:rPr lang="en-US" sz="2400" b="1" dirty="0" smtClean="0"/>
              <a:t>425 </a:t>
            </a:r>
            <a:r>
              <a:rPr lang="en-US" sz="2000" dirty="0" smtClean="0"/>
              <a:t>presentations online</a:t>
            </a:r>
          </a:p>
          <a:p>
            <a:pPr algn="ctr"/>
            <a:r>
              <a:rPr lang="en-US" sz="2000" b="1" dirty="0" smtClean="0"/>
              <a:t>That is over 100 GB of video</a:t>
            </a:r>
          </a:p>
          <a:p>
            <a:pPr algn="ctr"/>
            <a:r>
              <a:rPr lang="en-US" sz="2000" dirty="0" smtClean="0"/>
              <a:t>New Content added all the time!</a:t>
            </a:r>
            <a:endParaRPr lang="en-US" sz="2000" dirty="0"/>
          </a:p>
        </p:txBody>
      </p:sp>
      <p:grpSp>
        <p:nvGrpSpPr>
          <p:cNvPr id="16" name="Group 15"/>
          <p:cNvGrpSpPr/>
          <p:nvPr/>
        </p:nvGrpSpPr>
        <p:grpSpPr>
          <a:xfrm>
            <a:off x="274639" y="5216493"/>
            <a:ext cx="2598276" cy="1446550"/>
            <a:chOff x="5900737" y="4977318"/>
            <a:chExt cx="2598276" cy="1446550"/>
          </a:xfrm>
        </p:grpSpPr>
        <p:sp>
          <p:nvSpPr>
            <p:cNvPr id="7" name="TextBox 6"/>
            <p:cNvSpPr txBox="1"/>
            <p:nvPr/>
          </p:nvSpPr>
          <p:spPr>
            <a:xfrm>
              <a:off x="5900737" y="4977318"/>
              <a:ext cx="2598276" cy="1446550"/>
            </a:xfrm>
            <a:prstGeom prst="rect">
              <a:avLst/>
            </a:prstGeom>
            <a:noFill/>
            <a:ln cmpd="thickThin">
              <a:solidFill>
                <a:schemeClr val="accent1"/>
              </a:solidFill>
            </a:ln>
          </p:spPr>
          <p:txBody>
            <a:bodyPr wrap="none" rtlCol="0">
              <a:spAutoFit/>
            </a:bodyPr>
            <a:lstStyle/>
            <a:p>
              <a:pPr algn="ctr"/>
              <a:r>
                <a:rPr lang="en-US" sz="1400" dirty="0"/>
                <a:t>F</a:t>
              </a:r>
              <a:r>
                <a:rPr lang="en-US" sz="1400" dirty="0" smtClean="0"/>
                <a:t>or new content announcements</a:t>
              </a:r>
            </a:p>
            <a:p>
              <a:pPr algn="ctr"/>
              <a:endParaRPr lang="en-US" sz="1400" dirty="0"/>
            </a:p>
            <a:p>
              <a:pPr algn="ctr"/>
              <a:endParaRPr lang="en-US" sz="1400" dirty="0" smtClean="0"/>
            </a:p>
            <a:p>
              <a:pPr algn="ctr"/>
              <a:endParaRPr lang="en-US" sz="1400" dirty="0"/>
            </a:p>
            <a:p>
              <a:pPr algn="ctr"/>
              <a:endParaRPr lang="en-US" sz="1400" dirty="0" smtClean="0"/>
            </a:p>
            <a:p>
              <a:pPr algn="ctr"/>
              <a:r>
                <a:rPr lang="en-US" dirty="0" smtClean="0"/>
                <a:t>@</a:t>
              </a:r>
              <a:r>
                <a:rPr lang="en-US" dirty="0" err="1" smtClean="0"/>
                <a:t>UserGroupTV</a:t>
              </a:r>
              <a:endParaRPr lang="en-US" dirty="0"/>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9712" y="5319593"/>
              <a:ext cx="1707444"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Box 8"/>
          <p:cNvSpPr txBox="1"/>
          <p:nvPr/>
        </p:nvSpPr>
        <p:spPr>
          <a:xfrm>
            <a:off x="9040478" y="1595805"/>
            <a:ext cx="2556277" cy="2492990"/>
          </a:xfrm>
          <a:prstGeom prst="rect">
            <a:avLst/>
          </a:prstGeom>
          <a:noFill/>
        </p:spPr>
        <p:txBody>
          <a:bodyPr wrap="none" rtlCol="0">
            <a:spAutoFit/>
          </a:bodyPr>
          <a:lstStyle/>
          <a:p>
            <a:r>
              <a:rPr lang="en-US" sz="1600" dirty="0" smtClean="0"/>
              <a:t>All the topics you care about</a:t>
            </a:r>
          </a:p>
          <a:p>
            <a:r>
              <a:rPr lang="en-US" sz="1400" dirty="0" smtClean="0"/>
              <a:t>Including:</a:t>
            </a:r>
          </a:p>
          <a:p>
            <a:pPr marL="285750" indent="-285750">
              <a:buFont typeface="Arial" pitchFamily="34" charset="0"/>
              <a:buChar char="•"/>
            </a:pPr>
            <a:r>
              <a:rPr lang="en-US" sz="1400" dirty="0" smtClean="0"/>
              <a:t>Agile</a:t>
            </a:r>
          </a:p>
          <a:p>
            <a:pPr marL="285750" indent="-285750">
              <a:buFont typeface="Arial" pitchFamily="34" charset="0"/>
              <a:buChar char="•"/>
            </a:pPr>
            <a:r>
              <a:rPr lang="en-US" sz="1400" dirty="0" smtClean="0"/>
              <a:t>C#</a:t>
            </a:r>
          </a:p>
          <a:p>
            <a:pPr marL="285750" indent="-285750">
              <a:buFont typeface="Arial" pitchFamily="34" charset="0"/>
              <a:buChar char="•"/>
            </a:pPr>
            <a:r>
              <a:rPr lang="en-US" sz="1400" dirty="0" smtClean="0"/>
              <a:t>Entity Framework</a:t>
            </a:r>
          </a:p>
          <a:p>
            <a:pPr marL="285750" indent="-285750">
              <a:buFont typeface="Arial" pitchFamily="34" charset="0"/>
              <a:buChar char="•"/>
            </a:pPr>
            <a:r>
              <a:rPr lang="en-US" sz="1400" dirty="0" smtClean="0"/>
              <a:t>HTML5</a:t>
            </a:r>
          </a:p>
          <a:p>
            <a:pPr marL="285750" indent="-285750">
              <a:buFont typeface="Arial" pitchFamily="34" charset="0"/>
              <a:buChar char="•"/>
            </a:pPr>
            <a:r>
              <a:rPr lang="en-US" sz="1400" dirty="0" smtClean="0"/>
              <a:t>MVC</a:t>
            </a:r>
          </a:p>
          <a:p>
            <a:pPr marL="285750" indent="-285750">
              <a:buFont typeface="Arial" pitchFamily="34" charset="0"/>
              <a:buChar char="•"/>
            </a:pPr>
            <a:r>
              <a:rPr lang="en-US" sz="1400" dirty="0" smtClean="0"/>
              <a:t>Silverlight</a:t>
            </a:r>
          </a:p>
          <a:p>
            <a:pPr marL="285750" indent="-285750">
              <a:buFont typeface="Arial" pitchFamily="34" charset="0"/>
              <a:buChar char="•"/>
            </a:pPr>
            <a:r>
              <a:rPr lang="en-US" sz="1400" dirty="0" smtClean="0"/>
              <a:t>XAML</a:t>
            </a:r>
          </a:p>
          <a:p>
            <a:pPr marL="285750" indent="-285750">
              <a:buFont typeface="Arial" pitchFamily="34" charset="0"/>
              <a:buChar char="•"/>
            </a:pPr>
            <a:r>
              <a:rPr lang="en-US" sz="1400" dirty="0" err="1" smtClean="0"/>
              <a:t>jQuery</a:t>
            </a:r>
            <a:endParaRPr lang="en-US" sz="1400" dirty="0" smtClean="0"/>
          </a:p>
          <a:p>
            <a:pPr marL="285750" indent="-285750">
              <a:buFont typeface="Arial" pitchFamily="34" charset="0"/>
              <a:buChar char="•"/>
            </a:pPr>
            <a:r>
              <a:rPr lang="en-US" sz="1400" dirty="0" smtClean="0"/>
              <a:t>and Much More!</a:t>
            </a:r>
          </a:p>
        </p:txBody>
      </p:sp>
      <p:sp>
        <p:nvSpPr>
          <p:cNvPr id="10" name="TextBox 9"/>
          <p:cNvSpPr txBox="1"/>
          <p:nvPr/>
        </p:nvSpPr>
        <p:spPr>
          <a:xfrm>
            <a:off x="3492038" y="6139823"/>
            <a:ext cx="4572000" cy="523220"/>
          </a:xfrm>
          <a:prstGeom prst="rect">
            <a:avLst/>
          </a:prstGeom>
          <a:noFill/>
        </p:spPr>
        <p:txBody>
          <a:bodyPr wrap="square" rtlCol="0">
            <a:spAutoFit/>
          </a:bodyPr>
          <a:lstStyle/>
          <a:p>
            <a:pPr algn="ctr"/>
            <a:r>
              <a:rPr lang="en-US" sz="2800" dirty="0" smtClean="0"/>
              <a:t>http://www.UserGroup.tv</a:t>
            </a:r>
            <a:endParaRPr lang="en-US" sz="2800" dirty="0"/>
          </a:p>
        </p:txBody>
      </p:sp>
      <p:sp>
        <p:nvSpPr>
          <p:cNvPr id="11" name="TextBox 10"/>
          <p:cNvSpPr txBox="1"/>
          <p:nvPr/>
        </p:nvSpPr>
        <p:spPr>
          <a:xfrm>
            <a:off x="9040478" y="4274527"/>
            <a:ext cx="2074132" cy="830997"/>
          </a:xfrm>
          <a:prstGeom prst="rect">
            <a:avLst/>
          </a:prstGeom>
          <a:noFill/>
        </p:spPr>
        <p:txBody>
          <a:bodyPr wrap="square" rtlCol="0">
            <a:spAutoFit/>
          </a:bodyPr>
          <a:lstStyle/>
          <a:p>
            <a:pPr algn="ctr"/>
            <a:r>
              <a:rPr lang="en-US" sz="1600" dirty="0" smtClean="0"/>
              <a:t>Presentations from the thought leaders on the topic.</a:t>
            </a:r>
            <a:endParaRPr lang="en-US" sz="1600" dirty="0"/>
          </a:p>
        </p:txBody>
      </p:sp>
      <p:pic>
        <p:nvPicPr>
          <p:cNvPr id="15" name="Picture 14" descr="http://www.usergroup.tv/wp-content/uploads/2012/05/Ugt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7958" y="5750393"/>
            <a:ext cx="3656245" cy="1140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917507"/>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Scale up vs scale out?</a:t>
            </a:r>
            <a:endParaRPr lang="en-US" dirty="0"/>
          </a:p>
        </p:txBody>
      </p:sp>
      <p:pic>
        <p:nvPicPr>
          <p:cNvPr id="3074" name="Picture 2" descr="http://ia.media-imdb.com/images/M/MV5BMTQ5Mjc2OTk0Ml5BMl5BanBnXkFtZTcwMTU2ODk5NQ@@._V1_SX640_SY720_.jpg"/>
          <p:cNvPicPr>
            <a:picLocks noChangeAspect="1" noChangeArrowheads="1"/>
          </p:cNvPicPr>
          <p:nvPr/>
        </p:nvPicPr>
        <p:blipFill rotWithShape="1">
          <a:blip r:embed="rId2">
            <a:extLst>
              <a:ext uri="{28A0092B-C50C-407E-A947-70E740481C1C}">
                <a14:useLocalDpi xmlns:a14="http://schemas.microsoft.com/office/drawing/2010/main" val="0"/>
              </a:ext>
            </a:extLst>
          </a:blip>
          <a:srcRect l="28750" r="27500"/>
          <a:stretch/>
        </p:blipFill>
        <p:spPr bwMode="auto">
          <a:xfrm>
            <a:off x="301985" y="2049462"/>
            <a:ext cx="2667000" cy="34290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ia.media-imdb.com/images/M/MV5BMTM4ODg5NDkzNV5BMl5BanBnXkFtZTcwMzczMTg4NQ@@._V1__SX640_SY720_.jpg"/>
          <p:cNvPicPr>
            <a:picLocks noChangeAspect="1" noChangeArrowheads="1"/>
          </p:cNvPicPr>
          <p:nvPr/>
        </p:nvPicPr>
        <p:blipFill rotWithShape="1">
          <a:blip r:embed="rId3">
            <a:extLst>
              <a:ext uri="{28A0092B-C50C-407E-A947-70E740481C1C}">
                <a14:useLocalDpi xmlns:a14="http://schemas.microsoft.com/office/drawing/2010/main" val="0"/>
              </a:ext>
            </a:extLst>
          </a:blip>
          <a:srcRect r="13756" b="25466"/>
          <a:stretch/>
        </p:blipFill>
        <p:spPr bwMode="auto">
          <a:xfrm>
            <a:off x="3398837" y="2049463"/>
            <a:ext cx="2639651" cy="3429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4825" y="2049462"/>
            <a:ext cx="5257800" cy="3507939"/>
          </a:xfrm>
          <a:prstGeom prst="rect">
            <a:avLst/>
          </a:prstGeom>
        </p:spPr>
      </p:pic>
    </p:spTree>
    <p:extLst>
      <p:ext uri="{BB962C8B-B14F-4D97-AF65-F5344CB8AC3E}">
        <p14:creationId xmlns:p14="http://schemas.microsoft.com/office/powerpoint/2010/main" val="4178908807"/>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Who is going to maintain it?</a:t>
            </a:r>
          </a:p>
        </p:txBody>
      </p:sp>
      <p:sp>
        <p:nvSpPr>
          <p:cNvPr id="4" name="Rectangle 3"/>
          <p:cNvSpPr/>
          <p:nvPr/>
        </p:nvSpPr>
        <p:spPr>
          <a:xfrm>
            <a:off x="1464641" y="1375380"/>
            <a:ext cx="9541059" cy="39624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p>
        </p:txBody>
      </p:sp>
      <p:sp>
        <p:nvSpPr>
          <p:cNvPr id="5" name="Rectangle 4"/>
          <p:cNvSpPr/>
          <p:nvPr/>
        </p:nvSpPr>
        <p:spPr bwMode="auto">
          <a:xfrm>
            <a:off x="3964035" y="1538660"/>
            <a:ext cx="6869331" cy="3597905"/>
          </a:xfrm>
          <a:prstGeom prst="rect">
            <a:avLst/>
          </a:prstGeom>
          <a:solidFill>
            <a:srgbClr val="FFFFFF">
              <a:lumMod val="95000"/>
            </a:srgbClr>
          </a:solidFill>
          <a:ln w="9525" cap="flat" cmpd="sng" algn="ctr">
            <a:solidFill>
              <a:srgbClr val="FFFFFF">
                <a:lumMod val="85000"/>
              </a:srgbClr>
            </a:solidFill>
            <a:prstDash val="solid"/>
            <a:headEnd type="none" w="med" len="med"/>
            <a:tailEnd type="none" w="med" len="med"/>
          </a:ln>
          <a:effectLst/>
        </p:spPr>
        <p:txBody>
          <a:bodyPr vert="horz" wrap="square" lIns="73710" tIns="36856" rIns="73710" bIns="36856" numCol="1" spcCol="0" rtlCol="0" anchor="ctr" anchorCtr="0" compatLnSpc="1">
            <a:prstTxWarp prst="textNoShape">
              <a:avLst/>
            </a:prstTxWarp>
          </a:bodyPr>
          <a:lstStyle/>
          <a:p>
            <a:pPr algn="ctr" defTabSz="736904" fontAlgn="base">
              <a:spcBef>
                <a:spcPct val="0"/>
              </a:spcBef>
              <a:spcAft>
                <a:spcPct val="0"/>
              </a:spcAft>
              <a:defRPr/>
            </a:pPr>
            <a:endParaRPr lang="en-US" sz="1700" kern="0" dirty="0">
              <a:gradFill>
                <a:gsLst>
                  <a:gs pos="0">
                    <a:srgbClr val="FFFFFF"/>
                  </a:gs>
                  <a:gs pos="100000">
                    <a:srgbClr val="FFFFFF"/>
                  </a:gs>
                </a:gsLst>
                <a:lin ang="5400000" scaled="0"/>
              </a:gradFill>
              <a:latin typeface="Segoe UI"/>
            </a:endParaRPr>
          </a:p>
        </p:txBody>
      </p:sp>
      <p:grpSp>
        <p:nvGrpSpPr>
          <p:cNvPr id="6" name="Group 5"/>
          <p:cNvGrpSpPr/>
          <p:nvPr/>
        </p:nvGrpSpPr>
        <p:grpSpPr>
          <a:xfrm>
            <a:off x="2064619" y="1690423"/>
            <a:ext cx="1912480" cy="3353301"/>
            <a:chOff x="855665" y="1583373"/>
            <a:chExt cx="2427913" cy="4790431"/>
          </a:xfrm>
        </p:grpSpPr>
        <p:sp>
          <p:nvSpPr>
            <p:cNvPr id="7" name="Rectangle 6"/>
            <p:cNvSpPr/>
            <p:nvPr/>
          </p:nvSpPr>
          <p:spPr>
            <a:xfrm>
              <a:off x="1416806" y="158337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82905" fontAlgn="base">
                <a:spcAft>
                  <a:spcPct val="0"/>
                </a:spcAft>
                <a:defRPr/>
              </a:pPr>
              <a:r>
                <a:rPr lang="en-US" sz="1600" dirty="0">
                  <a:solidFill>
                    <a:schemeClr val="tx1">
                      <a:alpha val="99000"/>
                    </a:schemeClr>
                  </a:solidFill>
                  <a:latin typeface="Segoe UI"/>
                  <a:ea typeface="Kozuka Gothic Pro R" pitchFamily="34" charset="-128"/>
                </a:rPr>
                <a:t>Packaged Software</a:t>
              </a:r>
            </a:p>
          </p:txBody>
        </p:sp>
        <p:sp>
          <p:nvSpPr>
            <p:cNvPr id="8" name="Rectangle 7"/>
            <p:cNvSpPr/>
            <p:nvPr/>
          </p:nvSpPr>
          <p:spPr>
            <a:xfrm>
              <a:off x="1396458" y="5537987"/>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Storage</a:t>
              </a:r>
            </a:p>
          </p:txBody>
        </p:sp>
        <p:sp>
          <p:nvSpPr>
            <p:cNvPr id="9" name="Rectangle 8"/>
            <p:cNvSpPr/>
            <p:nvPr/>
          </p:nvSpPr>
          <p:spPr>
            <a:xfrm>
              <a:off x="1396458" y="5083168"/>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Servers</a:t>
              </a:r>
            </a:p>
          </p:txBody>
        </p:sp>
        <p:sp>
          <p:nvSpPr>
            <p:cNvPr id="10" name="Rectangle 9"/>
            <p:cNvSpPr/>
            <p:nvPr/>
          </p:nvSpPr>
          <p:spPr>
            <a:xfrm>
              <a:off x="1396458" y="5992804"/>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Networking</a:t>
              </a:r>
            </a:p>
          </p:txBody>
        </p:sp>
        <p:sp>
          <p:nvSpPr>
            <p:cNvPr id="11" name="Rectangle 10"/>
            <p:cNvSpPr/>
            <p:nvPr/>
          </p:nvSpPr>
          <p:spPr>
            <a:xfrm>
              <a:off x="1396458" y="4173530"/>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O/S</a:t>
              </a:r>
            </a:p>
          </p:txBody>
        </p:sp>
        <p:sp>
          <p:nvSpPr>
            <p:cNvPr id="12" name="Rectangle 11"/>
            <p:cNvSpPr/>
            <p:nvPr/>
          </p:nvSpPr>
          <p:spPr>
            <a:xfrm>
              <a:off x="1396458" y="3718711"/>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Middleware</a:t>
              </a:r>
            </a:p>
          </p:txBody>
        </p:sp>
        <p:sp>
          <p:nvSpPr>
            <p:cNvPr id="13" name="Rectangle 12"/>
            <p:cNvSpPr/>
            <p:nvPr/>
          </p:nvSpPr>
          <p:spPr>
            <a:xfrm>
              <a:off x="1396458" y="4628349"/>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Virtualization</a:t>
              </a:r>
            </a:p>
          </p:txBody>
        </p:sp>
        <p:sp>
          <p:nvSpPr>
            <p:cNvPr id="14" name="Rectangle 13"/>
            <p:cNvSpPr/>
            <p:nvPr/>
          </p:nvSpPr>
          <p:spPr>
            <a:xfrm>
              <a:off x="1396458" y="2809073"/>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Data</a:t>
              </a:r>
            </a:p>
          </p:txBody>
        </p:sp>
        <p:sp>
          <p:nvSpPr>
            <p:cNvPr id="15" name="Rectangle 14"/>
            <p:cNvSpPr/>
            <p:nvPr/>
          </p:nvSpPr>
          <p:spPr>
            <a:xfrm>
              <a:off x="1396458" y="2354254"/>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Applications</a:t>
              </a:r>
            </a:p>
          </p:txBody>
        </p:sp>
        <p:sp>
          <p:nvSpPr>
            <p:cNvPr id="16" name="Rectangle 15"/>
            <p:cNvSpPr/>
            <p:nvPr/>
          </p:nvSpPr>
          <p:spPr>
            <a:xfrm>
              <a:off x="1396458" y="3263892"/>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Runtime</a:t>
              </a:r>
            </a:p>
          </p:txBody>
        </p:sp>
        <p:sp>
          <p:nvSpPr>
            <p:cNvPr id="17" name="Left Brace 16"/>
            <p:cNvSpPr/>
            <p:nvPr/>
          </p:nvSpPr>
          <p:spPr>
            <a:xfrm>
              <a:off x="1249156" y="2354254"/>
              <a:ext cx="137875" cy="4019550"/>
            </a:xfrm>
            <a:prstGeom prst="leftBrace">
              <a:avLst>
                <a:gd name="adj1" fmla="val 0"/>
                <a:gd name="adj2" fmla="val 50000"/>
              </a:avLst>
            </a:prstGeom>
            <a:noFill/>
            <a:ln w="19050" cap="flat" cmpd="sng" algn="ctr">
              <a:solidFill>
                <a:srgbClr val="00AEE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82985">
                <a:defRPr/>
              </a:pPr>
              <a:endParaRPr lang="en-US" sz="2400" dirty="0">
                <a:solidFill>
                  <a:srgbClr val="FFFFFF"/>
                </a:solidFill>
                <a:latin typeface="Segoe UI"/>
                <a:ea typeface="Segoe UI" pitchFamily="34" charset="0"/>
                <a:cs typeface="Segoe UI" pitchFamily="34" charset="0"/>
              </a:endParaRPr>
            </a:p>
          </p:txBody>
        </p:sp>
        <p:sp>
          <p:nvSpPr>
            <p:cNvPr id="18" name="TextBox 52"/>
            <p:cNvSpPr txBox="1"/>
            <p:nvPr/>
          </p:nvSpPr>
          <p:spPr>
            <a:xfrm>
              <a:off x="855665" y="3730249"/>
              <a:ext cx="449334" cy="125171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defRPr/>
              </a:pPr>
              <a:r>
                <a:rPr lang="en-US" sz="1100" dirty="0">
                  <a:solidFill>
                    <a:schemeClr val="tx1">
                      <a:alpha val="99000"/>
                    </a:schemeClr>
                  </a:solidFill>
                  <a:latin typeface="Segoe UI"/>
                  <a:ea typeface="Kozuka Gothic Pro R" pitchFamily="34" charset="-128"/>
                </a:rPr>
                <a:t>You manage</a:t>
              </a:r>
            </a:p>
          </p:txBody>
        </p:sp>
      </p:grpSp>
      <p:sp>
        <p:nvSpPr>
          <p:cNvPr id="19" name="Rectangle 18"/>
          <p:cNvSpPr/>
          <p:nvPr/>
        </p:nvSpPr>
        <p:spPr>
          <a:xfrm>
            <a:off x="4888483" y="1697455"/>
            <a:ext cx="1660880" cy="448056"/>
          </a:xfrm>
          <a:prstGeom prst="rect">
            <a:avLst/>
          </a:prstGeom>
          <a:noFill/>
          <a:ln w="9525" cap="flat" cmpd="sng" algn="ctr">
            <a:noFill/>
            <a:prstDash val="solid"/>
          </a:ln>
          <a:effectLst/>
        </p:spPr>
        <p:txBody>
          <a:bodyPr lIns="73739" tIns="0" rIns="73739"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82905" fontAlgn="base">
              <a:spcAft>
                <a:spcPct val="0"/>
              </a:spcAft>
            </a:pPr>
            <a:r>
              <a:rPr lang="en-US" sz="1300" dirty="0">
                <a:solidFill>
                  <a:srgbClr val="595959">
                    <a:alpha val="99000"/>
                  </a:srgbClr>
                </a:solidFill>
                <a:ea typeface="Kozuka Gothic Pro R" pitchFamily="34" charset="-128"/>
              </a:rPr>
              <a:t>Infrastructure</a:t>
            </a:r>
          </a:p>
          <a:p>
            <a:pPr defTabSz="982985"/>
            <a:r>
              <a:rPr lang="en-US" sz="1600" dirty="0">
                <a:solidFill>
                  <a:srgbClr val="595959">
                    <a:alpha val="99000"/>
                  </a:srgbClr>
                </a:solidFill>
                <a:ea typeface="Kozuka Gothic Pro R" pitchFamily="34" charset="-128"/>
              </a:rPr>
              <a:t>(as a Service)</a:t>
            </a:r>
          </a:p>
        </p:txBody>
      </p:sp>
      <p:sp>
        <p:nvSpPr>
          <p:cNvPr id="20" name="Rectangle 19"/>
          <p:cNvSpPr/>
          <p:nvPr/>
        </p:nvSpPr>
        <p:spPr>
          <a:xfrm>
            <a:off x="4912231" y="4458658"/>
            <a:ext cx="1290451" cy="266700"/>
          </a:xfrm>
          <a:prstGeom prst="rect">
            <a:avLst/>
          </a:prstGeom>
          <a:solidFill>
            <a:srgbClr val="8CC600"/>
          </a:solidFill>
          <a:ln w="9525" cap="flat" cmpd="sng" algn="ctr">
            <a:noFill/>
            <a:prstDash val="solid"/>
          </a:ln>
          <a:effectLst/>
        </p:spPr>
        <p:txBody>
          <a:bodyPr lIns="73739" tIns="36870" rIns="73739" bIns="3687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Storage</a:t>
            </a:r>
          </a:p>
        </p:txBody>
      </p:sp>
      <p:sp>
        <p:nvSpPr>
          <p:cNvPr id="21" name="Rectangle 20"/>
          <p:cNvSpPr/>
          <p:nvPr/>
        </p:nvSpPr>
        <p:spPr>
          <a:xfrm>
            <a:off x="4912231" y="4140285"/>
            <a:ext cx="1290451" cy="266700"/>
          </a:xfrm>
          <a:prstGeom prst="rect">
            <a:avLst/>
          </a:prstGeom>
          <a:solidFill>
            <a:srgbClr val="8CC600"/>
          </a:solidFill>
          <a:ln w="9525" cap="flat" cmpd="sng" algn="ctr">
            <a:noFill/>
            <a:prstDash val="solid"/>
          </a:ln>
          <a:effectLst/>
        </p:spPr>
        <p:txBody>
          <a:bodyPr lIns="73739" tIns="36870" rIns="73739" bIns="3687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Servers</a:t>
            </a:r>
          </a:p>
        </p:txBody>
      </p:sp>
      <p:sp>
        <p:nvSpPr>
          <p:cNvPr id="22" name="Rectangle 21"/>
          <p:cNvSpPr/>
          <p:nvPr/>
        </p:nvSpPr>
        <p:spPr>
          <a:xfrm>
            <a:off x="4912231" y="4777030"/>
            <a:ext cx="1290451" cy="266700"/>
          </a:xfrm>
          <a:prstGeom prst="rect">
            <a:avLst/>
          </a:prstGeom>
          <a:solidFill>
            <a:srgbClr val="8CC600"/>
          </a:solidFill>
          <a:ln w="9525" cap="flat" cmpd="sng" algn="ctr">
            <a:noFill/>
            <a:prstDash val="solid"/>
          </a:ln>
          <a:effectLst/>
        </p:spPr>
        <p:txBody>
          <a:bodyPr lIns="73739" tIns="36870" rIns="73739" bIns="3687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Networking</a:t>
            </a:r>
          </a:p>
        </p:txBody>
      </p:sp>
      <p:sp>
        <p:nvSpPr>
          <p:cNvPr id="23" name="Rectangle 22"/>
          <p:cNvSpPr/>
          <p:nvPr/>
        </p:nvSpPr>
        <p:spPr>
          <a:xfrm>
            <a:off x="4912231" y="3503538"/>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O/S</a:t>
            </a:r>
          </a:p>
        </p:txBody>
      </p:sp>
      <p:sp>
        <p:nvSpPr>
          <p:cNvPr id="24" name="Rectangle 23"/>
          <p:cNvSpPr/>
          <p:nvPr/>
        </p:nvSpPr>
        <p:spPr>
          <a:xfrm>
            <a:off x="4912231" y="3185165"/>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Middleware</a:t>
            </a:r>
          </a:p>
        </p:txBody>
      </p:sp>
      <p:sp>
        <p:nvSpPr>
          <p:cNvPr id="25" name="Rectangle 24"/>
          <p:cNvSpPr/>
          <p:nvPr/>
        </p:nvSpPr>
        <p:spPr>
          <a:xfrm>
            <a:off x="4912231" y="3821911"/>
            <a:ext cx="1290451" cy="266700"/>
          </a:xfrm>
          <a:prstGeom prst="rect">
            <a:avLst/>
          </a:prstGeom>
          <a:solidFill>
            <a:srgbClr val="8CC600"/>
          </a:solidFill>
          <a:ln w="9525" cap="flat" cmpd="sng" algn="ctr">
            <a:noFill/>
            <a:prstDash val="solid"/>
          </a:ln>
          <a:effectLst/>
        </p:spPr>
        <p:txBody>
          <a:bodyPr lIns="0" tIns="36870" rIns="0" bIns="3687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Virtualization</a:t>
            </a:r>
          </a:p>
        </p:txBody>
      </p:sp>
      <p:sp>
        <p:nvSpPr>
          <p:cNvPr id="26" name="Rectangle 25"/>
          <p:cNvSpPr/>
          <p:nvPr/>
        </p:nvSpPr>
        <p:spPr>
          <a:xfrm>
            <a:off x="4912231" y="2548418"/>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Data</a:t>
            </a:r>
          </a:p>
        </p:txBody>
      </p:sp>
      <p:sp>
        <p:nvSpPr>
          <p:cNvPr id="27" name="Rectangle 26"/>
          <p:cNvSpPr/>
          <p:nvPr/>
        </p:nvSpPr>
        <p:spPr>
          <a:xfrm>
            <a:off x="4912231" y="2230043"/>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Applications</a:t>
            </a:r>
          </a:p>
        </p:txBody>
      </p:sp>
      <p:sp>
        <p:nvSpPr>
          <p:cNvPr id="28" name="Rectangle 27"/>
          <p:cNvSpPr/>
          <p:nvPr/>
        </p:nvSpPr>
        <p:spPr>
          <a:xfrm>
            <a:off x="4912231" y="2866791"/>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Runtime</a:t>
            </a:r>
          </a:p>
        </p:txBody>
      </p:sp>
      <p:sp>
        <p:nvSpPr>
          <p:cNvPr id="29" name="Left Brace 28"/>
          <p:cNvSpPr/>
          <p:nvPr/>
        </p:nvSpPr>
        <p:spPr>
          <a:xfrm flipH="1">
            <a:off x="6209953" y="3793132"/>
            <a:ext cx="180069" cy="1234800"/>
          </a:xfrm>
          <a:prstGeom prst="leftBrace">
            <a:avLst>
              <a:gd name="adj1" fmla="val 0"/>
              <a:gd name="adj2" fmla="val 50000"/>
            </a:avLst>
          </a:prstGeom>
          <a:noFill/>
          <a:ln w="19050" cap="flat" cmpd="sng" algn="ctr">
            <a:solidFill>
              <a:srgbClr val="00AEEF"/>
            </a:solidFill>
            <a:prstDash val="solid"/>
          </a:ln>
          <a:effectLst/>
        </p:spPr>
        <p:txBody>
          <a:bodyPr lIns="73739" tIns="36870" rIns="73739" bIns="36870"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30" name="TextBox 56"/>
          <p:cNvSpPr txBox="1"/>
          <p:nvPr/>
        </p:nvSpPr>
        <p:spPr>
          <a:xfrm flipH="1">
            <a:off x="6343648" y="3814507"/>
            <a:ext cx="318195" cy="1220607"/>
          </a:xfrm>
          <a:prstGeom prst="rect">
            <a:avLst/>
          </a:prstGeom>
          <a:noFill/>
        </p:spPr>
        <p:txBody>
          <a:bodyPr vert="eaVert" wrap="none" lIns="73739" tIns="36870" rIns="73739" bIns="3687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pPr>
            <a:r>
              <a:rPr lang="en-US" sz="1100" dirty="0">
                <a:solidFill>
                  <a:srgbClr val="595959">
                    <a:alpha val="99000"/>
                  </a:srgbClr>
                </a:solidFill>
                <a:ea typeface="Kozuka Gothic Pro R" pitchFamily="34" charset="-128"/>
              </a:rPr>
              <a:t>Managed by vendor</a:t>
            </a:r>
          </a:p>
        </p:txBody>
      </p:sp>
      <p:sp>
        <p:nvSpPr>
          <p:cNvPr id="31" name="Left Brace 30"/>
          <p:cNvSpPr/>
          <p:nvPr/>
        </p:nvSpPr>
        <p:spPr>
          <a:xfrm>
            <a:off x="4803127" y="2230043"/>
            <a:ext cx="105040" cy="1540191"/>
          </a:xfrm>
          <a:prstGeom prst="leftBrace">
            <a:avLst>
              <a:gd name="adj1" fmla="val 0"/>
              <a:gd name="adj2" fmla="val 50000"/>
            </a:avLst>
          </a:prstGeom>
          <a:noFill/>
          <a:ln w="19050" cap="flat" cmpd="sng" algn="ctr">
            <a:solidFill>
              <a:srgbClr val="00AEEF"/>
            </a:solidFill>
            <a:prstDash val="solid"/>
          </a:ln>
          <a:effectLst/>
        </p:spPr>
        <p:txBody>
          <a:bodyPr lIns="73739" tIns="36870" rIns="73739" bIns="36870"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32" name="TextBox 58"/>
          <p:cNvSpPr txBox="1"/>
          <p:nvPr/>
        </p:nvSpPr>
        <p:spPr>
          <a:xfrm>
            <a:off x="4478384" y="2616710"/>
            <a:ext cx="318195" cy="779781"/>
          </a:xfrm>
          <a:prstGeom prst="rect">
            <a:avLst/>
          </a:prstGeom>
          <a:noFill/>
        </p:spPr>
        <p:txBody>
          <a:bodyPr vert="vert270" wrap="none" lIns="73739" tIns="36870" rIns="73739" bIns="3687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pPr>
            <a:r>
              <a:rPr lang="en-US" sz="1100" dirty="0">
                <a:solidFill>
                  <a:srgbClr val="595959">
                    <a:alpha val="99000"/>
                  </a:srgbClr>
                </a:solidFill>
                <a:ea typeface="Kozuka Gothic Pro R" pitchFamily="34" charset="-128"/>
              </a:rPr>
              <a:t>You manage</a:t>
            </a:r>
          </a:p>
        </p:txBody>
      </p:sp>
      <p:grpSp>
        <p:nvGrpSpPr>
          <p:cNvPr id="33" name="Group 32"/>
          <p:cNvGrpSpPr/>
          <p:nvPr/>
        </p:nvGrpSpPr>
        <p:grpSpPr>
          <a:xfrm>
            <a:off x="6528035" y="1690425"/>
            <a:ext cx="2131860" cy="3359095"/>
            <a:chOff x="5979422" y="1583373"/>
            <a:chExt cx="2706420" cy="4798706"/>
          </a:xfrm>
        </p:grpSpPr>
        <p:sp>
          <p:nvSpPr>
            <p:cNvPr id="34" name="Rectangle 33"/>
            <p:cNvSpPr/>
            <p:nvPr/>
          </p:nvSpPr>
          <p:spPr>
            <a:xfrm>
              <a:off x="6405737" y="158337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82905" fontAlgn="base">
                <a:spcAft>
                  <a:spcPct val="0"/>
                </a:spcAft>
                <a:defRPr/>
              </a:pPr>
              <a:r>
                <a:rPr lang="en-US" sz="1300" dirty="0">
                  <a:solidFill>
                    <a:srgbClr val="595959">
                      <a:alpha val="99000"/>
                    </a:srgbClr>
                  </a:solidFill>
                  <a:latin typeface="Segoe UI"/>
                  <a:ea typeface="Kozuka Gothic Pro R" pitchFamily="34" charset="-128"/>
                </a:rPr>
                <a:t>Platform</a:t>
              </a:r>
            </a:p>
            <a:p>
              <a:pPr defTabSz="982985">
                <a:defRPr/>
              </a:pPr>
              <a:r>
                <a:rPr lang="en-US" sz="1600" dirty="0">
                  <a:solidFill>
                    <a:srgbClr val="595959">
                      <a:alpha val="99000"/>
                    </a:srgbClr>
                  </a:solidFill>
                  <a:latin typeface="Segoe UI"/>
                  <a:ea typeface="Kozuka Gothic Pro R" pitchFamily="34" charset="-128"/>
                </a:rPr>
                <a:t>(as a Service)</a:t>
              </a:r>
            </a:p>
          </p:txBody>
        </p:sp>
        <p:sp>
          <p:nvSpPr>
            <p:cNvPr id="35" name="Left Brace 34"/>
            <p:cNvSpPr/>
            <p:nvPr/>
          </p:nvSpPr>
          <p:spPr>
            <a:xfrm flipH="1">
              <a:off x="8131739" y="3259131"/>
              <a:ext cx="209580" cy="3122948"/>
            </a:xfrm>
            <a:prstGeom prst="leftBrace">
              <a:avLst>
                <a:gd name="adj1" fmla="val 0"/>
                <a:gd name="adj2" fmla="val 50000"/>
              </a:avLst>
            </a:prstGeom>
            <a:noFill/>
            <a:ln w="19050" cap="flat" cmpd="sng" algn="ctr">
              <a:solidFill>
                <a:srgbClr val="00AEEF"/>
              </a:solidFill>
              <a:prstDash val="solid"/>
            </a:ln>
            <a:effectLst/>
          </p:spPr>
          <p:txBody>
            <a:bodyPr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36" name="TextBox 54"/>
            <p:cNvSpPr txBox="1"/>
            <p:nvPr/>
          </p:nvSpPr>
          <p:spPr>
            <a:xfrm flipH="1">
              <a:off x="8236507" y="3873021"/>
              <a:ext cx="449335" cy="1929558"/>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defRPr/>
              </a:pPr>
              <a:r>
                <a:rPr lang="en-US" sz="1100" dirty="0">
                  <a:solidFill>
                    <a:srgbClr val="595959">
                      <a:alpha val="99000"/>
                    </a:srgbClr>
                  </a:solidFill>
                  <a:latin typeface="Segoe UI"/>
                  <a:ea typeface="Kozuka Gothic Pro R" pitchFamily="34" charset="-128"/>
                </a:rPr>
                <a:t>Managed by vendor</a:t>
              </a:r>
            </a:p>
          </p:txBody>
        </p:sp>
        <p:sp>
          <p:nvSpPr>
            <p:cNvPr id="37" name="Left Brace 36"/>
            <p:cNvSpPr/>
            <p:nvPr/>
          </p:nvSpPr>
          <p:spPr>
            <a:xfrm>
              <a:off x="6322411" y="2335206"/>
              <a:ext cx="152400" cy="847725"/>
            </a:xfrm>
            <a:prstGeom prst="leftBrace">
              <a:avLst>
                <a:gd name="adj1" fmla="val 0"/>
                <a:gd name="adj2" fmla="val 50000"/>
              </a:avLst>
            </a:prstGeom>
            <a:noFill/>
            <a:ln w="19050" cap="flat" cmpd="sng" algn="ctr">
              <a:solidFill>
                <a:srgbClr val="00AEEF"/>
              </a:solidFill>
              <a:prstDash val="solid"/>
            </a:ln>
            <a:effectLst/>
          </p:spPr>
          <p:txBody>
            <a:bodyPr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38" name="TextBox 60"/>
            <p:cNvSpPr txBox="1"/>
            <p:nvPr/>
          </p:nvSpPr>
          <p:spPr>
            <a:xfrm>
              <a:off x="5979422" y="2130047"/>
              <a:ext cx="449335" cy="125171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defRPr/>
              </a:pPr>
              <a:r>
                <a:rPr lang="en-US" sz="1100" dirty="0">
                  <a:solidFill>
                    <a:srgbClr val="595959">
                      <a:alpha val="99000"/>
                    </a:srgbClr>
                  </a:solidFill>
                  <a:latin typeface="Segoe UI"/>
                  <a:ea typeface="Kozuka Gothic Pro R" pitchFamily="34" charset="-128"/>
                </a:rPr>
                <a:t>You manage</a:t>
              </a:r>
            </a:p>
          </p:txBody>
        </p:sp>
        <p:sp>
          <p:nvSpPr>
            <p:cNvPr id="39" name="Rectangle 38"/>
            <p:cNvSpPr/>
            <p:nvPr/>
          </p:nvSpPr>
          <p:spPr>
            <a:xfrm>
              <a:off x="6484238" y="5537990"/>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Storage</a:t>
              </a:r>
            </a:p>
          </p:txBody>
        </p:sp>
        <p:sp>
          <p:nvSpPr>
            <p:cNvPr id="40" name="Rectangle 39"/>
            <p:cNvSpPr/>
            <p:nvPr/>
          </p:nvSpPr>
          <p:spPr>
            <a:xfrm>
              <a:off x="6484238" y="5083171"/>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Servers</a:t>
              </a:r>
            </a:p>
          </p:txBody>
        </p:sp>
        <p:sp>
          <p:nvSpPr>
            <p:cNvPr id="41" name="Rectangle 40"/>
            <p:cNvSpPr/>
            <p:nvPr/>
          </p:nvSpPr>
          <p:spPr>
            <a:xfrm>
              <a:off x="6484238" y="5992807"/>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Networking</a:t>
              </a:r>
            </a:p>
          </p:txBody>
        </p:sp>
        <p:sp>
          <p:nvSpPr>
            <p:cNvPr id="42" name="Rectangle 41"/>
            <p:cNvSpPr/>
            <p:nvPr/>
          </p:nvSpPr>
          <p:spPr>
            <a:xfrm>
              <a:off x="6484238" y="4173533"/>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O/S</a:t>
              </a:r>
            </a:p>
          </p:txBody>
        </p:sp>
        <p:sp>
          <p:nvSpPr>
            <p:cNvPr id="43" name="Rectangle 42"/>
            <p:cNvSpPr/>
            <p:nvPr/>
          </p:nvSpPr>
          <p:spPr>
            <a:xfrm>
              <a:off x="6484238" y="3718714"/>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Middleware</a:t>
              </a:r>
            </a:p>
          </p:txBody>
        </p:sp>
        <p:sp>
          <p:nvSpPr>
            <p:cNvPr id="44" name="Rectangle 43"/>
            <p:cNvSpPr/>
            <p:nvPr/>
          </p:nvSpPr>
          <p:spPr>
            <a:xfrm>
              <a:off x="6484238" y="4628352"/>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Virtualization</a:t>
              </a:r>
            </a:p>
          </p:txBody>
        </p:sp>
        <p:sp>
          <p:nvSpPr>
            <p:cNvPr id="45" name="Rectangle 44"/>
            <p:cNvSpPr/>
            <p:nvPr/>
          </p:nvSpPr>
          <p:spPr>
            <a:xfrm>
              <a:off x="6484238" y="2354257"/>
              <a:ext cx="1638240"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Applications</a:t>
              </a:r>
            </a:p>
          </p:txBody>
        </p:sp>
        <p:sp>
          <p:nvSpPr>
            <p:cNvPr id="46" name="Rectangle 45"/>
            <p:cNvSpPr/>
            <p:nvPr/>
          </p:nvSpPr>
          <p:spPr>
            <a:xfrm>
              <a:off x="6484238" y="3263895"/>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Runtime</a:t>
              </a:r>
            </a:p>
          </p:txBody>
        </p:sp>
        <p:sp>
          <p:nvSpPr>
            <p:cNvPr id="47" name="Rectangle 46"/>
            <p:cNvSpPr/>
            <p:nvPr/>
          </p:nvSpPr>
          <p:spPr>
            <a:xfrm>
              <a:off x="6484238" y="2809076"/>
              <a:ext cx="1638240"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Data</a:t>
              </a:r>
            </a:p>
          </p:txBody>
        </p:sp>
      </p:grpSp>
      <p:grpSp>
        <p:nvGrpSpPr>
          <p:cNvPr id="48" name="Group 47"/>
          <p:cNvGrpSpPr/>
          <p:nvPr/>
        </p:nvGrpSpPr>
        <p:grpSpPr>
          <a:xfrm>
            <a:off x="8892259" y="1690426"/>
            <a:ext cx="1829915" cy="3359092"/>
            <a:chOff x="8980831" y="1583373"/>
            <a:chExt cx="2323096" cy="4798703"/>
          </a:xfrm>
        </p:grpSpPr>
        <p:sp>
          <p:nvSpPr>
            <p:cNvPr id="49" name="Rectangle 48"/>
            <p:cNvSpPr/>
            <p:nvPr/>
          </p:nvSpPr>
          <p:spPr>
            <a:xfrm>
              <a:off x="8980831" y="158337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82905" fontAlgn="base">
                <a:spcAft>
                  <a:spcPct val="0"/>
                </a:spcAft>
                <a:defRPr/>
              </a:pPr>
              <a:r>
                <a:rPr lang="en-US" sz="1300" dirty="0">
                  <a:solidFill>
                    <a:srgbClr val="595959">
                      <a:alpha val="99000"/>
                    </a:srgbClr>
                  </a:solidFill>
                  <a:latin typeface="Segoe UI"/>
                  <a:ea typeface="Kozuka Gothic Pro R" pitchFamily="34" charset="-128"/>
                </a:rPr>
                <a:t>Software</a:t>
              </a:r>
            </a:p>
            <a:p>
              <a:pPr defTabSz="982985">
                <a:defRPr/>
              </a:pPr>
              <a:r>
                <a:rPr lang="en-US" sz="1600" dirty="0">
                  <a:solidFill>
                    <a:srgbClr val="595959">
                      <a:alpha val="99000"/>
                    </a:srgbClr>
                  </a:solidFill>
                  <a:latin typeface="Segoe UI"/>
                  <a:ea typeface="Kozuka Gothic Pro R" pitchFamily="34" charset="-128"/>
                </a:rPr>
                <a:t>(as a Service)</a:t>
              </a:r>
            </a:p>
          </p:txBody>
        </p:sp>
        <p:sp>
          <p:nvSpPr>
            <p:cNvPr id="50" name="Left Brace 49"/>
            <p:cNvSpPr/>
            <p:nvPr/>
          </p:nvSpPr>
          <p:spPr>
            <a:xfrm flipH="1">
              <a:off x="10688405" y="2335204"/>
              <a:ext cx="200055" cy="4046872"/>
            </a:xfrm>
            <a:prstGeom prst="leftBrace">
              <a:avLst>
                <a:gd name="adj1" fmla="val 0"/>
                <a:gd name="adj2" fmla="val 50000"/>
              </a:avLst>
            </a:prstGeom>
            <a:noFill/>
            <a:ln w="19050" cap="flat" cmpd="sng" algn="ctr">
              <a:solidFill>
                <a:srgbClr val="00AEEF"/>
              </a:solidFill>
              <a:prstDash val="solid"/>
            </a:ln>
            <a:effectLst/>
          </p:spPr>
          <p:txBody>
            <a:bodyPr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51" name="TextBox 64"/>
            <p:cNvSpPr txBox="1"/>
            <p:nvPr/>
          </p:nvSpPr>
          <p:spPr>
            <a:xfrm flipH="1">
              <a:off x="10854593" y="3401116"/>
              <a:ext cx="449334" cy="19295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defRPr/>
              </a:pPr>
              <a:r>
                <a:rPr lang="en-US" sz="1100" dirty="0">
                  <a:solidFill>
                    <a:srgbClr val="595959">
                      <a:alpha val="99000"/>
                    </a:srgbClr>
                  </a:solidFill>
                  <a:latin typeface="Segoe UI"/>
                  <a:ea typeface="Kozuka Gothic Pro R" pitchFamily="34" charset="-128"/>
                </a:rPr>
                <a:t>Managed by vendor</a:t>
              </a:r>
            </a:p>
          </p:txBody>
        </p:sp>
        <p:sp>
          <p:nvSpPr>
            <p:cNvPr id="52" name="Rectangle 51"/>
            <p:cNvSpPr/>
            <p:nvPr/>
          </p:nvSpPr>
          <p:spPr>
            <a:xfrm>
              <a:off x="9040806" y="5537987"/>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Storage</a:t>
              </a:r>
            </a:p>
          </p:txBody>
        </p:sp>
        <p:sp>
          <p:nvSpPr>
            <p:cNvPr id="53" name="Rectangle 52"/>
            <p:cNvSpPr/>
            <p:nvPr/>
          </p:nvSpPr>
          <p:spPr>
            <a:xfrm>
              <a:off x="9040806" y="5083168"/>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Servers</a:t>
              </a:r>
            </a:p>
          </p:txBody>
        </p:sp>
        <p:sp>
          <p:nvSpPr>
            <p:cNvPr id="54" name="Rectangle 53"/>
            <p:cNvSpPr/>
            <p:nvPr/>
          </p:nvSpPr>
          <p:spPr>
            <a:xfrm>
              <a:off x="9040806" y="5992804"/>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Networking</a:t>
              </a:r>
            </a:p>
          </p:txBody>
        </p:sp>
        <p:sp>
          <p:nvSpPr>
            <p:cNvPr id="55" name="Rectangle 54"/>
            <p:cNvSpPr/>
            <p:nvPr/>
          </p:nvSpPr>
          <p:spPr>
            <a:xfrm>
              <a:off x="9040806" y="4173530"/>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O/S</a:t>
              </a:r>
            </a:p>
          </p:txBody>
        </p:sp>
        <p:sp>
          <p:nvSpPr>
            <p:cNvPr id="56" name="Rectangle 55"/>
            <p:cNvSpPr/>
            <p:nvPr/>
          </p:nvSpPr>
          <p:spPr>
            <a:xfrm>
              <a:off x="9040806" y="3718711"/>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Middleware</a:t>
              </a:r>
            </a:p>
          </p:txBody>
        </p:sp>
        <p:sp>
          <p:nvSpPr>
            <p:cNvPr id="57" name="Rectangle 56"/>
            <p:cNvSpPr/>
            <p:nvPr/>
          </p:nvSpPr>
          <p:spPr>
            <a:xfrm>
              <a:off x="9040806" y="4628349"/>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Virtualization</a:t>
              </a:r>
            </a:p>
          </p:txBody>
        </p:sp>
        <p:sp>
          <p:nvSpPr>
            <p:cNvPr id="58" name="Rectangle 57"/>
            <p:cNvSpPr/>
            <p:nvPr/>
          </p:nvSpPr>
          <p:spPr>
            <a:xfrm>
              <a:off x="9040806" y="2354254"/>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Applications</a:t>
              </a:r>
            </a:p>
          </p:txBody>
        </p:sp>
        <p:sp>
          <p:nvSpPr>
            <p:cNvPr id="59" name="Rectangle 58"/>
            <p:cNvSpPr/>
            <p:nvPr/>
          </p:nvSpPr>
          <p:spPr>
            <a:xfrm>
              <a:off x="9040806" y="3263892"/>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Runtime</a:t>
              </a:r>
            </a:p>
          </p:txBody>
        </p:sp>
        <p:sp>
          <p:nvSpPr>
            <p:cNvPr id="60" name="Rectangle 59"/>
            <p:cNvSpPr/>
            <p:nvPr/>
          </p:nvSpPr>
          <p:spPr>
            <a:xfrm>
              <a:off x="9040806" y="2809073"/>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Data</a:t>
              </a:r>
            </a:p>
          </p:txBody>
        </p:sp>
      </p:grpSp>
      <p:pic>
        <p:nvPicPr>
          <p:cNvPr id="61" name="Picture 11" descr="Cloud 512x512.png"/>
          <p:cNvPicPr>
            <a:picLocks noChangeAspect="1"/>
          </p:cNvPicPr>
          <p:nvPr/>
        </p:nvPicPr>
        <p:blipFill>
          <a:blip r:embed="rId2" cstate="print">
            <a:duotone>
              <a:prstClr val="black"/>
              <a:srgbClr val="292929">
                <a:tint val="45000"/>
                <a:satMod val="400000"/>
              </a:srgbClr>
            </a:duotone>
            <a:extLst>
              <a:ext uri="{28A0092B-C50C-407E-A947-70E740481C1C}">
                <a14:useLocalDpi xmlns:a14="http://schemas.microsoft.com/office/drawing/2010/main" val="0"/>
              </a:ext>
            </a:extLst>
          </a:blip>
          <a:srcRect/>
          <a:stretch>
            <a:fillRect/>
          </a:stretch>
        </p:blipFill>
        <p:spPr bwMode="auto">
          <a:xfrm>
            <a:off x="4026355" y="4512174"/>
            <a:ext cx="798815" cy="7098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2" name="Picture 12" descr="Gift 512x512.png"/>
          <p:cNvPicPr>
            <a:picLocks noChangeAspect="1"/>
          </p:cNvPicPr>
          <p:nvPr/>
        </p:nvPicPr>
        <p:blipFill>
          <a:blip r:embed="rId3" cstate="print">
            <a:duotone>
              <a:prstClr val="black"/>
              <a:srgbClr val="292929">
                <a:tint val="45000"/>
                <a:satMod val="400000"/>
              </a:srgbClr>
            </a:duotone>
            <a:extLst>
              <a:ext uri="{28A0092B-C50C-407E-A947-70E740481C1C}">
                <a14:useLocalDpi xmlns:a14="http://schemas.microsoft.com/office/drawing/2010/main" val="0"/>
              </a:ext>
            </a:extLst>
          </a:blip>
          <a:srcRect/>
          <a:stretch>
            <a:fillRect/>
          </a:stretch>
        </p:blipFill>
        <p:spPr bwMode="auto">
          <a:xfrm>
            <a:off x="1730963" y="4518994"/>
            <a:ext cx="635105" cy="5643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3" name="Rectangle 62"/>
          <p:cNvSpPr/>
          <p:nvPr/>
        </p:nvSpPr>
        <p:spPr bwMode="auto">
          <a:xfrm flipH="1">
            <a:off x="1635979" y="1538660"/>
            <a:ext cx="2328060" cy="3597905"/>
          </a:xfrm>
          <a:prstGeom prst="rect">
            <a:avLst/>
          </a:prstGeom>
          <a:noFill/>
          <a:ln w="9525" cap="flat" cmpd="sng" algn="ctr">
            <a:solidFill>
              <a:srgbClr val="FFFFFF">
                <a:lumMod val="85000"/>
              </a:srgbClr>
            </a:solidFill>
            <a:prstDash val="solid"/>
            <a:headEnd type="none" w="med" len="med"/>
            <a:tailEnd type="none" w="med" len="med"/>
          </a:ln>
          <a:effectLst/>
        </p:spPr>
        <p:txBody>
          <a:bodyPr vert="horz" wrap="square" lIns="73710" tIns="36856" rIns="73710" bIns="36856" numCol="1" spcCol="0" rtlCol="0" anchor="ctr" anchorCtr="0" compatLnSpc="1">
            <a:prstTxWarp prst="textNoShape">
              <a:avLst/>
            </a:prstTxWarp>
          </a:bodyPr>
          <a:lstStyle/>
          <a:p>
            <a:pPr algn="ctr" defTabSz="736904" fontAlgn="base">
              <a:spcBef>
                <a:spcPct val="0"/>
              </a:spcBef>
              <a:spcAft>
                <a:spcPct val="0"/>
              </a:spcAft>
              <a:defRPr/>
            </a:pPr>
            <a:endParaRPr lang="en-US" sz="1700" kern="0" dirty="0">
              <a:gradFill>
                <a:gsLst>
                  <a:gs pos="0">
                    <a:srgbClr val="FFFFFF"/>
                  </a:gs>
                  <a:gs pos="100000">
                    <a:srgbClr val="FFFFFF"/>
                  </a:gs>
                </a:gsLst>
                <a:lin ang="5400000" scaled="0"/>
              </a:gradFill>
              <a:latin typeface="Segoe UI"/>
            </a:endParaRPr>
          </a:p>
        </p:txBody>
      </p:sp>
      <p:sp>
        <p:nvSpPr>
          <p:cNvPr id="2" name="TextBox 1"/>
          <p:cNvSpPr txBox="1"/>
          <p:nvPr/>
        </p:nvSpPr>
        <p:spPr>
          <a:xfrm>
            <a:off x="9089427" y="5250440"/>
            <a:ext cx="9906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Taxi</a:t>
            </a:r>
          </a:p>
        </p:txBody>
      </p:sp>
      <p:sp>
        <p:nvSpPr>
          <p:cNvPr id="64" name="TextBox 63"/>
          <p:cNvSpPr txBox="1"/>
          <p:nvPr/>
        </p:nvSpPr>
        <p:spPr>
          <a:xfrm>
            <a:off x="7018756" y="5294363"/>
            <a:ext cx="1265832"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gradFill>
                  <a:gsLst>
                    <a:gs pos="2917">
                      <a:schemeClr val="tx1"/>
                    </a:gs>
                    <a:gs pos="30000">
                      <a:schemeClr val="tx1"/>
                    </a:gs>
                  </a:gsLst>
                  <a:lin ang="5400000" scaled="0"/>
                </a:gradFill>
              </a:rPr>
              <a:t>Rental Car</a:t>
            </a:r>
          </a:p>
        </p:txBody>
      </p:sp>
      <p:sp>
        <p:nvSpPr>
          <p:cNvPr id="65" name="TextBox 64"/>
          <p:cNvSpPr txBox="1"/>
          <p:nvPr/>
        </p:nvSpPr>
        <p:spPr>
          <a:xfrm>
            <a:off x="5062156" y="5294362"/>
            <a:ext cx="990600"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gradFill>
                  <a:gsLst>
                    <a:gs pos="2917">
                      <a:schemeClr val="tx1"/>
                    </a:gs>
                    <a:gs pos="30000">
                      <a:schemeClr val="tx1"/>
                    </a:gs>
                  </a:gsLst>
                  <a:lin ang="5400000" scaled="0"/>
                </a:gradFill>
              </a:rPr>
              <a:t>Your Car</a:t>
            </a:r>
          </a:p>
        </p:txBody>
      </p:sp>
    </p:spTree>
    <p:extLst>
      <p:ext uri="{BB962C8B-B14F-4D97-AF65-F5344CB8AC3E}">
        <p14:creationId xmlns:p14="http://schemas.microsoft.com/office/powerpoint/2010/main" val="2636812301"/>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144929"/>
          </a:xfrm>
        </p:spPr>
        <p:txBody>
          <a:bodyPr/>
          <a:lstStyle/>
          <a:p>
            <a:r>
              <a:rPr lang="en-US" dirty="0" smtClean="0"/>
              <a:t>Azure Pricing Calculator</a:t>
            </a:r>
          </a:p>
          <a:p>
            <a:pPr lvl="1"/>
            <a:r>
              <a:rPr lang="en-US" dirty="0" smtClean="0"/>
              <a:t>http</a:t>
            </a:r>
            <a:r>
              <a:rPr lang="en-US" dirty="0"/>
              <a:t>://azure.microsoft.com/en-us/pricing/calculator/</a:t>
            </a:r>
          </a:p>
        </p:txBody>
      </p:sp>
      <p:sp>
        <p:nvSpPr>
          <p:cNvPr id="3" name="Title 2"/>
          <p:cNvSpPr>
            <a:spLocks noGrp="1"/>
          </p:cNvSpPr>
          <p:nvPr>
            <p:ph type="title"/>
          </p:nvPr>
        </p:nvSpPr>
        <p:spPr/>
        <p:txBody>
          <a:bodyPr/>
          <a:lstStyle/>
          <a:p>
            <a:r>
              <a:rPr lang="en-US" dirty="0" smtClean="0"/>
              <a:t>How much is it going to cost</a:t>
            </a:r>
            <a:endParaRPr lang="en-US" dirty="0"/>
          </a:p>
        </p:txBody>
      </p:sp>
      <p:pic>
        <p:nvPicPr>
          <p:cNvPr id="5" name="Picture 4"/>
          <p:cNvPicPr>
            <a:picLocks noChangeAspect="1"/>
          </p:cNvPicPr>
          <p:nvPr/>
        </p:nvPicPr>
        <p:blipFill>
          <a:blip r:embed="rId2"/>
          <a:stretch>
            <a:fillRect/>
          </a:stretch>
        </p:blipFill>
        <p:spPr>
          <a:xfrm>
            <a:off x="274639" y="3954462"/>
            <a:ext cx="11916928" cy="2657475"/>
          </a:xfrm>
          <a:prstGeom prst="rect">
            <a:avLst/>
          </a:prstGeom>
        </p:spPr>
      </p:pic>
    </p:spTree>
    <p:extLst>
      <p:ext uri="{BB962C8B-B14F-4D97-AF65-F5344CB8AC3E}">
        <p14:creationId xmlns:p14="http://schemas.microsoft.com/office/powerpoint/2010/main" val="744847366"/>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Choices</a:t>
            </a:r>
            <a:br>
              <a:rPr lang="en-US" dirty="0" smtClean="0"/>
            </a:br>
            <a:endParaRPr lang="en-US" dirty="0"/>
          </a:p>
        </p:txBody>
      </p:sp>
    </p:spTree>
    <p:extLst>
      <p:ext uri="{BB962C8B-B14F-4D97-AF65-F5344CB8AC3E}">
        <p14:creationId xmlns:p14="http://schemas.microsoft.com/office/powerpoint/2010/main" val="3076706691"/>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738664"/>
          </a:xfrm>
        </p:spPr>
        <p:txBody>
          <a:bodyPr/>
          <a:lstStyle/>
          <a:p>
            <a:r>
              <a:rPr lang="en-US" dirty="0" smtClean="0">
                <a:hlinkClick r:id="rId2"/>
              </a:rPr>
              <a:t>http://azureweekly.info/azuretechselector</a:t>
            </a:r>
            <a:endParaRPr lang="en-US" dirty="0" smtClean="0"/>
          </a:p>
        </p:txBody>
      </p:sp>
      <p:sp>
        <p:nvSpPr>
          <p:cNvPr id="3" name="Title 2"/>
          <p:cNvSpPr>
            <a:spLocks noGrp="1"/>
          </p:cNvSpPr>
          <p:nvPr>
            <p:ph type="title"/>
          </p:nvPr>
        </p:nvSpPr>
        <p:spPr/>
        <p:txBody>
          <a:bodyPr/>
          <a:lstStyle/>
          <a:p>
            <a:r>
              <a:rPr lang="en-US" dirty="0" smtClean="0"/>
              <a:t>Azure Service Flowchart</a:t>
            </a:r>
            <a:endParaRPr lang="en-US" dirty="0"/>
          </a:p>
        </p:txBody>
      </p:sp>
      <p:pic>
        <p:nvPicPr>
          <p:cNvPr id="1026" name="Picture 2" descr="Az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4837" y="2125662"/>
            <a:ext cx="7315200" cy="10250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4511961"/>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2237" y="6208981"/>
            <a:ext cx="11887200" cy="461665"/>
          </a:xfrm>
        </p:spPr>
        <p:txBody>
          <a:bodyPr/>
          <a:lstStyle/>
          <a:p>
            <a:pPr marL="0" indent="0">
              <a:buNone/>
            </a:pPr>
            <a:r>
              <a:rPr lang="en-US" sz="2000" dirty="0" smtClean="0">
                <a:hlinkClick r:id="rId2"/>
              </a:rPr>
              <a:t>http</a:t>
            </a:r>
            <a:r>
              <a:rPr lang="en-US" sz="2000" dirty="0">
                <a:hlinkClick r:id="rId2"/>
              </a:rPr>
              <a:t>://azure.microsoft.com/en-us/documentation/articles/choose-web-site-cloud-service-vm</a:t>
            </a:r>
            <a:r>
              <a:rPr lang="en-US" sz="2000" dirty="0" smtClean="0">
                <a:hlinkClick r:id="rId2"/>
              </a:rPr>
              <a:t>/</a:t>
            </a:r>
            <a:r>
              <a:rPr lang="en-US" sz="2000" dirty="0" smtClean="0"/>
              <a:t> </a:t>
            </a:r>
            <a:endParaRPr lang="en-US" sz="2000" dirty="0"/>
          </a:p>
        </p:txBody>
      </p:sp>
      <p:sp>
        <p:nvSpPr>
          <p:cNvPr id="3" name="Title 2"/>
          <p:cNvSpPr>
            <a:spLocks noGrp="1"/>
          </p:cNvSpPr>
          <p:nvPr>
            <p:ph type="title"/>
          </p:nvPr>
        </p:nvSpPr>
        <p:spPr/>
        <p:txBody>
          <a:bodyPr/>
          <a:lstStyle/>
          <a:p>
            <a:r>
              <a:rPr lang="en-US" dirty="0"/>
              <a:t>Azure Websites, Cloud Services, and Virtual Machines comparison</a:t>
            </a:r>
          </a:p>
        </p:txBody>
      </p:sp>
      <p:pic>
        <p:nvPicPr>
          <p:cNvPr id="2050" name="Picture 2" descr="Choices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9637" y="2125662"/>
            <a:ext cx="7334250" cy="3810000"/>
          </a:xfrm>
          <a:prstGeom prst="rect">
            <a:avLst/>
          </a:prstGeom>
          <a:solidFill>
            <a:schemeClr val="tx1"/>
          </a:solidFill>
        </p:spPr>
      </p:pic>
    </p:spTree>
    <p:extLst>
      <p:ext uri="{BB962C8B-B14F-4D97-AF65-F5344CB8AC3E}">
        <p14:creationId xmlns:p14="http://schemas.microsoft.com/office/powerpoint/2010/main" val="1275186172"/>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769989"/>
          </a:xfrm>
        </p:spPr>
        <p:txBody>
          <a:bodyPr/>
          <a:lstStyle/>
          <a:p>
            <a:r>
              <a:rPr lang="en-US" dirty="0" smtClean="0"/>
              <a:t>Storage Blobs</a:t>
            </a:r>
            <a:endParaRPr lang="en-US" dirty="0"/>
          </a:p>
          <a:p>
            <a:r>
              <a:rPr lang="en-US" dirty="0" smtClean="0"/>
              <a:t>Storage Tables</a:t>
            </a:r>
          </a:p>
          <a:p>
            <a:r>
              <a:rPr lang="en-US" dirty="0" smtClean="0"/>
              <a:t>Relational Storage (SQL Server </a:t>
            </a:r>
            <a:r>
              <a:rPr lang="en-US" dirty="0" err="1" smtClean="0"/>
              <a:t>PaaS</a:t>
            </a:r>
            <a:r>
              <a:rPr lang="en-US" dirty="0"/>
              <a:t> </a:t>
            </a:r>
            <a:r>
              <a:rPr lang="en-US" dirty="0" smtClean="0"/>
              <a:t>or </a:t>
            </a:r>
            <a:r>
              <a:rPr lang="en-US" dirty="0" err="1" smtClean="0"/>
              <a:t>IaaS</a:t>
            </a:r>
            <a:r>
              <a:rPr lang="en-US" dirty="0" smtClean="0"/>
              <a:t>)</a:t>
            </a:r>
          </a:p>
          <a:p>
            <a:r>
              <a:rPr lang="en-US" dirty="0" smtClean="0"/>
              <a:t>Document DB</a:t>
            </a:r>
            <a:endParaRPr lang="en-US" dirty="0"/>
          </a:p>
        </p:txBody>
      </p:sp>
      <p:sp>
        <p:nvSpPr>
          <p:cNvPr id="3" name="Title 2"/>
          <p:cNvSpPr>
            <a:spLocks noGrp="1"/>
          </p:cNvSpPr>
          <p:nvPr>
            <p:ph type="title"/>
          </p:nvPr>
        </p:nvSpPr>
        <p:spPr/>
        <p:txBody>
          <a:bodyPr/>
          <a:lstStyle/>
          <a:p>
            <a:r>
              <a:rPr lang="en-US" dirty="0" smtClean="0"/>
              <a:t>Structured Data at rest</a:t>
            </a:r>
            <a:endParaRPr lang="en-US" dirty="0"/>
          </a:p>
        </p:txBody>
      </p:sp>
    </p:spTree>
    <p:extLst>
      <p:ext uri="{BB962C8B-B14F-4D97-AF65-F5344CB8AC3E}">
        <p14:creationId xmlns:p14="http://schemas.microsoft.com/office/powerpoint/2010/main" val="2625585810"/>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Relational Data</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837" y="1212849"/>
            <a:ext cx="9068651" cy="5101116"/>
          </a:xfrm>
          <a:prstGeom prst="rect">
            <a:avLst/>
          </a:prstGeom>
        </p:spPr>
      </p:pic>
      <p:sp>
        <p:nvSpPr>
          <p:cNvPr id="5" name="Rectangle 4"/>
          <p:cNvSpPr/>
          <p:nvPr/>
        </p:nvSpPr>
        <p:spPr>
          <a:xfrm>
            <a:off x="0" y="6500783"/>
            <a:ext cx="12232107" cy="369332"/>
          </a:xfrm>
          <a:prstGeom prst="rect">
            <a:avLst/>
          </a:prstGeom>
        </p:spPr>
        <p:txBody>
          <a:bodyPr wrap="square">
            <a:spAutoFit/>
          </a:bodyPr>
          <a:lstStyle/>
          <a:p>
            <a:pPr lvl="1"/>
            <a:r>
              <a:rPr lang="en-US" dirty="0">
                <a:hlinkClick r:id="rId3"/>
              </a:rPr>
              <a:t>http://blogs.msdn.com/b/azuregov/archive/2015/08/31/what-type-of-sql-on-azure-is-right-for-me.aspx</a:t>
            </a:r>
            <a:r>
              <a:rPr lang="en-US" dirty="0"/>
              <a:t> </a:t>
            </a:r>
          </a:p>
        </p:txBody>
      </p:sp>
    </p:spTree>
    <p:extLst>
      <p:ext uri="{BB962C8B-B14F-4D97-AF65-F5344CB8AC3E}">
        <p14:creationId xmlns:p14="http://schemas.microsoft.com/office/powerpoint/2010/main" val="2399377796"/>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Azure Queues and Service Bus </a:t>
            </a:r>
            <a:r>
              <a:rPr lang="en-US" b="1" dirty="0" smtClean="0"/>
              <a:t>Queues</a:t>
            </a:r>
            <a:endParaRPr lang="en-US" dirty="0"/>
          </a:p>
        </p:txBody>
      </p:sp>
      <p:sp>
        <p:nvSpPr>
          <p:cNvPr id="4" name="Rectangle 3"/>
          <p:cNvSpPr/>
          <p:nvPr/>
        </p:nvSpPr>
        <p:spPr>
          <a:xfrm>
            <a:off x="274639" y="6392862"/>
            <a:ext cx="8823324" cy="369332"/>
          </a:xfrm>
          <a:prstGeom prst="rect">
            <a:avLst/>
          </a:prstGeom>
        </p:spPr>
        <p:txBody>
          <a:bodyPr wrap="square">
            <a:spAutoFit/>
          </a:bodyPr>
          <a:lstStyle/>
          <a:p>
            <a:r>
              <a:rPr lang="en-US" dirty="0"/>
              <a:t>https://msdn.microsoft.com/en-us/library/azure/hh767287.aspx</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0637" y="1668462"/>
            <a:ext cx="6248400" cy="3749040"/>
          </a:xfrm>
          <a:prstGeom prst="rect">
            <a:avLst/>
          </a:prstGeom>
        </p:spPr>
      </p:pic>
    </p:spTree>
    <p:extLst>
      <p:ext uri="{BB962C8B-B14F-4D97-AF65-F5344CB8AC3E}">
        <p14:creationId xmlns:p14="http://schemas.microsoft.com/office/powerpoint/2010/main" val="1228174078"/>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5000" b="-2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943978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769989"/>
          </a:xfrm>
        </p:spPr>
        <p:txBody>
          <a:bodyPr/>
          <a:lstStyle/>
          <a:p>
            <a:r>
              <a:rPr lang="en-US" dirty="0" smtClean="0"/>
              <a:t>Why Azure?</a:t>
            </a:r>
          </a:p>
          <a:p>
            <a:r>
              <a:rPr lang="en-US" dirty="0" smtClean="0"/>
              <a:t>Services</a:t>
            </a:r>
          </a:p>
          <a:p>
            <a:r>
              <a:rPr lang="en-US" dirty="0" smtClean="0"/>
              <a:t>Choices</a:t>
            </a:r>
          </a:p>
          <a:p>
            <a:r>
              <a:rPr lang="en-US" dirty="0" smtClean="0"/>
              <a:t>Tips</a:t>
            </a:r>
            <a:endParaRPr lang="en-US" dirty="0"/>
          </a:p>
        </p:txBody>
      </p:sp>
      <p:sp>
        <p:nvSpPr>
          <p:cNvPr id="3" name="Title 2"/>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3611373996"/>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Shawn’s Top Tips</a:t>
            </a:r>
            <a:endParaRPr lang="en-US" dirty="0"/>
          </a:p>
        </p:txBody>
      </p:sp>
    </p:spTree>
    <p:extLst>
      <p:ext uri="{BB962C8B-B14F-4D97-AF65-F5344CB8AC3E}">
        <p14:creationId xmlns:p14="http://schemas.microsoft.com/office/powerpoint/2010/main" val="4019105819"/>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4000" b="-84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pPr marL="0" indent="0">
              <a:buNone/>
            </a:pPr>
            <a:endParaRPr lang="en-US" dirty="0"/>
          </a:p>
          <a:p>
            <a:pPr marL="0" indent="0">
              <a:buNone/>
            </a:pPr>
            <a:endParaRPr lang="en-US" dirty="0"/>
          </a:p>
          <a:p>
            <a:pPr marL="0" indent="0">
              <a:buNone/>
            </a:pPr>
            <a:endParaRPr lang="en-US" sz="2000" dirty="0" smtClean="0">
              <a:hlinkClick r:id="rId3"/>
            </a:endParaRPr>
          </a:p>
          <a:p>
            <a:pPr marL="0" indent="0">
              <a:buNone/>
            </a:pPr>
            <a:endParaRPr lang="en-US" sz="2000" dirty="0" smtClean="0">
              <a:hlinkClick r:id="rId3"/>
            </a:endParaRPr>
          </a:p>
          <a:p>
            <a:pPr marL="0" indent="0">
              <a:buNone/>
            </a:pPr>
            <a:endParaRPr lang="en-US" sz="2000" dirty="0">
              <a:hlinkClick r:id="rId3"/>
            </a:endParaRPr>
          </a:p>
          <a:p>
            <a:pPr marL="0" indent="0">
              <a:buNone/>
            </a:pPr>
            <a:endParaRPr lang="en-US" sz="2000" dirty="0" smtClean="0">
              <a:hlinkClick r:id="rId3"/>
            </a:endParaRPr>
          </a:p>
          <a:p>
            <a:pPr marL="0" indent="0">
              <a:buNone/>
            </a:pPr>
            <a:endParaRPr lang="en-US" sz="2000" dirty="0">
              <a:hlinkClick r:id="rId3"/>
            </a:endParaRPr>
          </a:p>
          <a:p>
            <a:pPr marL="0" indent="0">
              <a:buNone/>
            </a:pPr>
            <a:endParaRPr lang="en-US" sz="2000" dirty="0" smtClean="0">
              <a:hlinkClick r:id="rId3"/>
            </a:endParaRPr>
          </a:p>
          <a:p>
            <a:pPr marL="0" indent="0">
              <a:buNone/>
            </a:pPr>
            <a:endParaRPr lang="en-US" sz="2000" dirty="0">
              <a:hlinkClick r:id="rId3"/>
            </a:endParaRPr>
          </a:p>
          <a:p>
            <a:pPr marL="0" indent="0">
              <a:buNone/>
            </a:pPr>
            <a:endParaRPr lang="en-US" sz="2000" dirty="0" smtClean="0">
              <a:hlinkClick r:id="rId3"/>
            </a:endParaRPr>
          </a:p>
          <a:p>
            <a:pPr marL="0" indent="0">
              <a:buNone/>
            </a:pPr>
            <a:endParaRPr lang="en-US" sz="2000" dirty="0">
              <a:hlinkClick r:id="rId3"/>
            </a:endParaRPr>
          </a:p>
          <a:p>
            <a:pPr marL="0" indent="0">
              <a:buNone/>
            </a:pPr>
            <a:endParaRPr lang="en-US" sz="2000" dirty="0" smtClean="0">
              <a:hlinkClick r:id="rId3"/>
            </a:endParaRPr>
          </a:p>
          <a:p>
            <a:pPr marL="0" indent="0">
              <a:buNone/>
            </a:pPr>
            <a:endParaRPr lang="en-US" sz="2000" dirty="0">
              <a:hlinkClick r:id="rId3"/>
            </a:endParaRPr>
          </a:p>
          <a:p>
            <a:pPr marL="0" indent="0">
              <a:buNone/>
            </a:pPr>
            <a:r>
              <a:rPr lang="en-US" sz="2000" dirty="0" smtClean="0">
                <a:hlinkClick r:id="rId3"/>
              </a:rPr>
              <a:t>http</a:t>
            </a:r>
            <a:r>
              <a:rPr lang="en-US" sz="2000" dirty="0">
                <a:hlinkClick r:id="rId3"/>
              </a:rPr>
              <a:t>://azure.microsoft.com/en-us/documentation/articles/azure-subscription-service-limits</a:t>
            </a:r>
            <a:r>
              <a:rPr lang="en-US" sz="2000" dirty="0" smtClean="0">
                <a:hlinkClick r:id="rId3"/>
              </a:rPr>
              <a:t>/</a:t>
            </a:r>
            <a:endParaRPr lang="en-US" sz="2000" dirty="0" smtClean="0"/>
          </a:p>
        </p:txBody>
      </p:sp>
      <p:sp>
        <p:nvSpPr>
          <p:cNvPr id="3" name="Title 2"/>
          <p:cNvSpPr>
            <a:spLocks noGrp="1"/>
          </p:cNvSpPr>
          <p:nvPr>
            <p:ph type="title"/>
          </p:nvPr>
        </p:nvSpPr>
        <p:spPr/>
        <p:txBody>
          <a:bodyPr/>
          <a:lstStyle/>
          <a:p>
            <a:r>
              <a:rPr lang="en-US" b="1" dirty="0" smtClean="0"/>
              <a:t>Know your limits</a:t>
            </a:r>
            <a:endParaRPr lang="en-US" b="1" dirty="0"/>
          </a:p>
        </p:txBody>
      </p:sp>
    </p:spTree>
    <p:extLst>
      <p:ext uri="{BB962C8B-B14F-4D97-AF65-F5344CB8AC3E}">
        <p14:creationId xmlns:p14="http://schemas.microsoft.com/office/powerpoint/2010/main" val="307668860"/>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918543"/>
          </a:xfrm>
        </p:spPr>
        <p:txBody>
          <a:bodyPr/>
          <a:lstStyle/>
          <a:p>
            <a:pPr marL="0" indent="0">
              <a:buNone/>
            </a:pPr>
            <a:endParaRPr lang="en-US" dirty="0">
              <a:hlinkClick r:id="rId3"/>
            </a:endParaRPr>
          </a:p>
          <a:p>
            <a:pPr marL="0" indent="0">
              <a:buNone/>
            </a:pPr>
            <a:endParaRPr lang="en-US" sz="2800" dirty="0" smtClean="0">
              <a:hlinkClick r:id="rId3"/>
            </a:endParaRPr>
          </a:p>
          <a:p>
            <a:pPr marL="0" indent="0">
              <a:buNone/>
            </a:pPr>
            <a:endParaRPr lang="en-US" sz="2800" dirty="0">
              <a:hlinkClick r:id="rId3"/>
            </a:endParaRPr>
          </a:p>
          <a:p>
            <a:pPr marL="0" indent="0">
              <a:buNone/>
            </a:pPr>
            <a:endParaRPr lang="en-US" sz="2800" dirty="0" smtClean="0">
              <a:hlinkClick r:id="rId3"/>
            </a:endParaRPr>
          </a:p>
          <a:p>
            <a:pPr marL="0" indent="0">
              <a:buNone/>
            </a:pPr>
            <a:endParaRPr lang="en-US" sz="2800" dirty="0" smtClean="0">
              <a:hlinkClick r:id="rId3"/>
            </a:endParaRPr>
          </a:p>
          <a:p>
            <a:pPr marL="0" indent="0">
              <a:buNone/>
            </a:pPr>
            <a:endParaRPr lang="en-US" sz="2800" dirty="0" smtClean="0">
              <a:hlinkClick r:id="rId3"/>
            </a:endParaRPr>
          </a:p>
          <a:p>
            <a:pPr marL="0" indent="0">
              <a:buNone/>
            </a:pPr>
            <a:endParaRPr lang="en-US" sz="2800" dirty="0">
              <a:hlinkClick r:id="rId3"/>
            </a:endParaRPr>
          </a:p>
          <a:p>
            <a:pPr marL="0" indent="0">
              <a:buNone/>
            </a:pPr>
            <a:endParaRPr lang="en-US" sz="2800" dirty="0" smtClean="0">
              <a:hlinkClick r:id="rId3"/>
            </a:endParaRPr>
          </a:p>
          <a:p>
            <a:pPr marL="0" indent="0">
              <a:buNone/>
            </a:pPr>
            <a:endParaRPr lang="en-US" sz="2800" dirty="0" smtClean="0">
              <a:hlinkClick r:id="rId3"/>
            </a:endParaRPr>
          </a:p>
          <a:p>
            <a:pPr marL="0" indent="0">
              <a:buNone/>
            </a:pPr>
            <a:endParaRPr lang="en-US" sz="2800" dirty="0">
              <a:hlinkClick r:id="rId3"/>
            </a:endParaRPr>
          </a:p>
          <a:p>
            <a:pPr marL="0" indent="0">
              <a:buNone/>
            </a:pPr>
            <a:endParaRPr lang="en-US" sz="1800" dirty="0" smtClean="0">
              <a:hlinkClick r:id="rId3"/>
            </a:endParaRPr>
          </a:p>
          <a:p>
            <a:pPr marL="0" indent="0">
              <a:buNone/>
            </a:pPr>
            <a:r>
              <a:rPr lang="en-US" sz="1800" b="1" dirty="0">
                <a:solidFill>
                  <a:schemeClr val="bg1"/>
                </a:solidFill>
              </a:rPr>
              <a:t>VSO Load Test - https://</a:t>
            </a:r>
            <a:r>
              <a:rPr lang="en-US" sz="1800" b="1" dirty="0" smtClean="0">
                <a:solidFill>
                  <a:schemeClr val="bg1"/>
                </a:solidFill>
              </a:rPr>
              <a:t>www.visualstudio.com/en-us/get-started/load-test-your-app-vs.aspx </a:t>
            </a:r>
            <a:endParaRPr lang="en-US" sz="1800" b="1" dirty="0">
              <a:solidFill>
                <a:schemeClr val="bg1"/>
              </a:solidFill>
            </a:endParaRPr>
          </a:p>
          <a:p>
            <a:pPr marL="0" indent="0">
              <a:buNone/>
            </a:pPr>
            <a:r>
              <a:rPr lang="en-US" sz="1800" b="1" dirty="0">
                <a:solidFill>
                  <a:schemeClr val="bg1"/>
                </a:solidFill>
              </a:rPr>
              <a:t>Penetration Test Approval Form - https://</a:t>
            </a:r>
            <a:r>
              <a:rPr lang="en-US" sz="1800" b="1" dirty="0" smtClean="0">
                <a:solidFill>
                  <a:schemeClr val="bg1"/>
                </a:solidFill>
              </a:rPr>
              <a:t>security-forms.azure.com/penetration-testing</a:t>
            </a:r>
            <a:endParaRPr lang="en-US" sz="1800" dirty="0">
              <a:hlinkClick r:id="rId3"/>
            </a:endParaRPr>
          </a:p>
        </p:txBody>
      </p:sp>
      <p:sp>
        <p:nvSpPr>
          <p:cNvPr id="3" name="Title 2"/>
          <p:cNvSpPr>
            <a:spLocks noGrp="1"/>
          </p:cNvSpPr>
          <p:nvPr>
            <p:ph type="title"/>
          </p:nvPr>
        </p:nvSpPr>
        <p:spPr/>
        <p:txBody>
          <a:bodyPr/>
          <a:lstStyle/>
          <a:p>
            <a:r>
              <a:rPr lang="en-US" b="1" dirty="0" smtClean="0">
                <a:solidFill>
                  <a:schemeClr val="bg1">
                    <a:lumMod val="50000"/>
                  </a:schemeClr>
                </a:solidFill>
              </a:rPr>
              <a:t>Load Test</a:t>
            </a:r>
            <a:endParaRPr lang="en-US" b="1" dirty="0">
              <a:solidFill>
                <a:schemeClr val="bg1">
                  <a:lumMod val="50000"/>
                </a:schemeClr>
              </a:solidFill>
            </a:endParaRPr>
          </a:p>
        </p:txBody>
      </p:sp>
    </p:spTree>
    <p:extLst>
      <p:ext uri="{BB962C8B-B14F-4D97-AF65-F5344CB8AC3E}">
        <p14:creationId xmlns:p14="http://schemas.microsoft.com/office/powerpoint/2010/main" val="945973912"/>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558445"/>
          </a:xfrm>
        </p:spPr>
        <p:txBody>
          <a:bodyPr/>
          <a:lstStyle/>
          <a:p>
            <a:pPr marL="0" indent="0">
              <a:buNone/>
            </a:pPr>
            <a:endParaRPr lang="en-US" sz="3600" dirty="0" smtClean="0">
              <a:hlinkClick r:id="rId3"/>
            </a:endParaRPr>
          </a:p>
          <a:p>
            <a:pPr marL="0" indent="0">
              <a:buNone/>
            </a:pPr>
            <a:endParaRPr lang="en-US" sz="3600" dirty="0">
              <a:hlinkClick r:id="rId3"/>
            </a:endParaRPr>
          </a:p>
          <a:p>
            <a:pPr marL="0" indent="0">
              <a:buNone/>
            </a:pPr>
            <a:endParaRPr lang="en-US" sz="3600" dirty="0" smtClean="0">
              <a:hlinkClick r:id="rId3"/>
            </a:endParaRPr>
          </a:p>
          <a:p>
            <a:pPr marL="0" indent="0">
              <a:buNone/>
            </a:pPr>
            <a:endParaRPr lang="en-US" sz="3600" dirty="0">
              <a:hlinkClick r:id="rId3"/>
            </a:endParaRPr>
          </a:p>
          <a:p>
            <a:pPr marL="0" indent="0">
              <a:buNone/>
            </a:pPr>
            <a:endParaRPr lang="en-US" sz="3600" dirty="0" smtClean="0">
              <a:hlinkClick r:id="rId3"/>
            </a:endParaRPr>
          </a:p>
          <a:p>
            <a:pPr marL="0" indent="0">
              <a:buNone/>
            </a:pPr>
            <a:endParaRPr lang="en-US" sz="3600" dirty="0">
              <a:hlinkClick r:id="rId3"/>
            </a:endParaRPr>
          </a:p>
          <a:p>
            <a:pPr marL="0" indent="0">
              <a:buNone/>
            </a:pPr>
            <a:endParaRPr lang="en-US" sz="3600" dirty="0" smtClean="0">
              <a:hlinkClick r:id="rId3"/>
            </a:endParaRPr>
          </a:p>
          <a:p>
            <a:pPr marL="0" indent="0">
              <a:buNone/>
            </a:pPr>
            <a:endParaRPr lang="en-US" sz="3600" dirty="0">
              <a:hlinkClick r:id="rId3"/>
            </a:endParaRPr>
          </a:p>
          <a:p>
            <a:pPr marL="0" indent="0">
              <a:buNone/>
            </a:pPr>
            <a:r>
              <a:rPr lang="en-US" sz="3600" dirty="0" smtClean="0">
                <a:hlinkClick r:id="rId3"/>
              </a:rPr>
              <a:t>http</a:t>
            </a:r>
            <a:r>
              <a:rPr lang="en-US" sz="3600" dirty="0">
                <a:hlinkClick r:id="rId3"/>
              </a:rPr>
              <a:t>://</a:t>
            </a:r>
            <a:r>
              <a:rPr lang="en-US" sz="3600" dirty="0" smtClean="0">
                <a:hlinkClick r:id="rId3"/>
              </a:rPr>
              <a:t>msdn.microsoft.com/en-us/library/dn589799.aspx</a:t>
            </a:r>
            <a:endParaRPr lang="en-US" sz="3600" dirty="0" smtClean="0"/>
          </a:p>
        </p:txBody>
      </p:sp>
      <p:sp>
        <p:nvSpPr>
          <p:cNvPr id="3" name="Title 2"/>
          <p:cNvSpPr>
            <a:spLocks noGrp="1"/>
          </p:cNvSpPr>
          <p:nvPr>
            <p:ph type="title"/>
          </p:nvPr>
        </p:nvSpPr>
        <p:spPr/>
        <p:txBody>
          <a:bodyPr/>
          <a:lstStyle/>
          <a:p>
            <a:r>
              <a:rPr lang="en-US" b="1" dirty="0" smtClean="0"/>
              <a:t>Don’t reinvent the wheel</a:t>
            </a:r>
            <a:endParaRPr lang="en-US" b="1" dirty="0"/>
          </a:p>
        </p:txBody>
      </p:sp>
    </p:spTree>
    <p:extLst>
      <p:ext uri="{BB962C8B-B14F-4D97-AF65-F5344CB8AC3E}">
        <p14:creationId xmlns:p14="http://schemas.microsoft.com/office/powerpoint/2010/main" val="1585803836"/>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650778"/>
          </a:xfrm>
        </p:spPr>
        <p:txBody>
          <a:bodyPr/>
          <a:lstStyle/>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r>
              <a:rPr lang="en-US" sz="2400" dirty="0" smtClean="0"/>
              <a:t>Cloud </a:t>
            </a:r>
            <a:r>
              <a:rPr lang="en-US" sz="2400" dirty="0"/>
              <a:t>Services - </a:t>
            </a:r>
            <a:r>
              <a:rPr lang="en-US" sz="2400" dirty="0">
                <a:hlinkClick r:id="rId3"/>
              </a:rPr>
              <a:t>http://azure.microsoft.com/en-us/documentation/articles/cloud-services-nodejs-stage-application</a:t>
            </a:r>
            <a:r>
              <a:rPr lang="en-US" sz="2400" dirty="0" smtClean="0">
                <a:hlinkClick r:id="rId3"/>
              </a:rPr>
              <a:t>/</a:t>
            </a:r>
            <a:endParaRPr lang="en-US" sz="2400" dirty="0" smtClean="0"/>
          </a:p>
          <a:p>
            <a:r>
              <a:rPr lang="en-US" sz="2400" dirty="0" err="1" smtClean="0"/>
              <a:t>WebApps</a:t>
            </a:r>
            <a:r>
              <a:rPr lang="en-US" sz="2400" dirty="0" smtClean="0"/>
              <a:t> </a:t>
            </a:r>
            <a:r>
              <a:rPr lang="en-US" sz="2400" dirty="0"/>
              <a:t>- </a:t>
            </a:r>
            <a:r>
              <a:rPr lang="en-US" sz="2400" dirty="0">
                <a:hlinkClick r:id="rId4"/>
              </a:rPr>
              <a:t>http://</a:t>
            </a:r>
            <a:r>
              <a:rPr lang="en-US" sz="2400" dirty="0" smtClean="0">
                <a:hlinkClick r:id="rId4"/>
              </a:rPr>
              <a:t>azure.microsoft.com/en-us/documentation/articles/web-sites-staged-publishing/</a:t>
            </a:r>
            <a:r>
              <a:rPr lang="en-US" sz="2400" dirty="0" smtClean="0"/>
              <a:t> </a:t>
            </a:r>
            <a:endParaRPr lang="en-US" sz="2400" dirty="0"/>
          </a:p>
        </p:txBody>
      </p:sp>
      <p:sp>
        <p:nvSpPr>
          <p:cNvPr id="3" name="Title 2"/>
          <p:cNvSpPr>
            <a:spLocks noGrp="1"/>
          </p:cNvSpPr>
          <p:nvPr>
            <p:ph type="title"/>
          </p:nvPr>
        </p:nvSpPr>
        <p:spPr/>
        <p:txBody>
          <a:bodyPr/>
          <a:lstStyle/>
          <a:p>
            <a:r>
              <a:rPr lang="en-US" b="1" dirty="0" smtClean="0"/>
              <a:t>Stage Deployments</a:t>
            </a:r>
            <a:endParaRPr lang="en-US" b="1" dirty="0"/>
          </a:p>
        </p:txBody>
      </p:sp>
    </p:spTree>
    <p:extLst>
      <p:ext uri="{BB962C8B-B14F-4D97-AF65-F5344CB8AC3E}">
        <p14:creationId xmlns:p14="http://schemas.microsoft.com/office/powerpoint/2010/main" val="1476013307"/>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946243"/>
          </a:xfrm>
        </p:spPr>
        <p:txBody>
          <a:bodyPr/>
          <a:lstStyle/>
          <a:p>
            <a:pPr marL="0" indent="0">
              <a:buNone/>
            </a:pPr>
            <a:endParaRPr lang="en-US" sz="3600" dirty="0" smtClean="0">
              <a:hlinkClick r:id="rId3"/>
            </a:endParaRPr>
          </a:p>
          <a:p>
            <a:pPr marL="0" indent="0">
              <a:buNone/>
            </a:pPr>
            <a:endParaRPr lang="en-US" sz="3600" dirty="0">
              <a:hlinkClick r:id="rId3"/>
            </a:endParaRPr>
          </a:p>
          <a:p>
            <a:pPr marL="0" indent="0">
              <a:buNone/>
            </a:pPr>
            <a:endParaRPr lang="en-US" sz="3600" dirty="0" smtClean="0">
              <a:hlinkClick r:id="rId3"/>
            </a:endParaRPr>
          </a:p>
          <a:p>
            <a:pPr marL="0" indent="0">
              <a:buNone/>
            </a:pPr>
            <a:endParaRPr lang="en-US" sz="3600" dirty="0">
              <a:hlinkClick r:id="rId3"/>
            </a:endParaRPr>
          </a:p>
          <a:p>
            <a:pPr marL="0" indent="0">
              <a:buNone/>
            </a:pPr>
            <a:endParaRPr lang="en-US" sz="3600" dirty="0" smtClean="0">
              <a:hlinkClick r:id="rId3"/>
            </a:endParaRPr>
          </a:p>
          <a:p>
            <a:pPr marL="0" indent="0">
              <a:buNone/>
            </a:pPr>
            <a:endParaRPr lang="en-US" sz="3600" dirty="0">
              <a:hlinkClick r:id="rId3"/>
            </a:endParaRPr>
          </a:p>
          <a:p>
            <a:pPr marL="0" indent="0">
              <a:buNone/>
            </a:pPr>
            <a:r>
              <a:rPr lang="en-US" sz="3600" dirty="0" smtClean="0">
                <a:hlinkClick r:id="rId3"/>
              </a:rPr>
              <a:t>http</a:t>
            </a:r>
            <a:r>
              <a:rPr lang="en-US" sz="3600" dirty="0">
                <a:hlinkClick r:id="rId3"/>
              </a:rPr>
              <a:t>://</a:t>
            </a:r>
            <a:r>
              <a:rPr lang="en-US" sz="3600" dirty="0" smtClean="0">
                <a:hlinkClick r:id="rId3"/>
              </a:rPr>
              <a:t>blogs.msdn.com/b/kwill/archive/2014/12/02/windows-azure-diagnostics-upgrading-from-azure-sdk-2-4-to-azure-sdk-2-5.aspx</a:t>
            </a:r>
            <a:endParaRPr lang="en-US" sz="3600" dirty="0" smtClean="0"/>
          </a:p>
          <a:p>
            <a:endParaRPr lang="en-US" sz="3600" dirty="0"/>
          </a:p>
        </p:txBody>
      </p:sp>
      <p:sp>
        <p:nvSpPr>
          <p:cNvPr id="3" name="Title 2"/>
          <p:cNvSpPr>
            <a:spLocks noGrp="1"/>
          </p:cNvSpPr>
          <p:nvPr>
            <p:ph type="title"/>
          </p:nvPr>
        </p:nvSpPr>
        <p:spPr/>
        <p:txBody>
          <a:bodyPr/>
          <a:lstStyle/>
          <a:p>
            <a:r>
              <a:rPr lang="en-US" b="1" dirty="0" smtClean="0"/>
              <a:t>Telemetry is key</a:t>
            </a:r>
            <a:endParaRPr lang="en-US" b="1" dirty="0"/>
          </a:p>
        </p:txBody>
      </p:sp>
    </p:spTree>
    <p:extLst>
      <p:ext uri="{BB962C8B-B14F-4D97-AF65-F5344CB8AC3E}">
        <p14:creationId xmlns:p14="http://schemas.microsoft.com/office/powerpoint/2010/main" val="44024936"/>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Its better with two</a:t>
            </a:r>
            <a:endParaRPr lang="en-US" b="1" dirty="0"/>
          </a:p>
        </p:txBody>
      </p:sp>
      <p:sp>
        <p:nvSpPr>
          <p:cNvPr id="4" name="Rectangle 3"/>
          <p:cNvSpPr/>
          <p:nvPr/>
        </p:nvSpPr>
        <p:spPr>
          <a:xfrm>
            <a:off x="198437" y="6469062"/>
            <a:ext cx="5459187" cy="369332"/>
          </a:xfrm>
          <a:prstGeom prst="rect">
            <a:avLst/>
          </a:prstGeom>
        </p:spPr>
        <p:txBody>
          <a:bodyPr wrap="none">
            <a:spAutoFit/>
          </a:bodyPr>
          <a:lstStyle/>
          <a:p>
            <a:r>
              <a:rPr lang="en-US" dirty="0"/>
              <a:t>http://azure.microsoft.com/en-us/support/legal/sla/</a:t>
            </a:r>
          </a:p>
        </p:txBody>
      </p:sp>
    </p:spTree>
    <p:extLst>
      <p:ext uri="{BB962C8B-B14F-4D97-AF65-F5344CB8AC3E}">
        <p14:creationId xmlns:p14="http://schemas.microsoft.com/office/powerpoint/2010/main" val="1135845450"/>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p:cNvSpPr/>
          <p:nvPr/>
        </p:nvSpPr>
        <p:spPr>
          <a:xfrm>
            <a:off x="198437" y="6392862"/>
            <a:ext cx="8823324" cy="369332"/>
          </a:xfrm>
          <a:prstGeom prst="rect">
            <a:avLst/>
          </a:prstGeom>
        </p:spPr>
        <p:txBody>
          <a:bodyPr wrap="square">
            <a:spAutoFit/>
          </a:bodyPr>
          <a:lstStyle/>
          <a:p>
            <a:r>
              <a:rPr lang="en-US" dirty="0">
                <a:hlinkClick r:id="rId3"/>
              </a:rPr>
              <a:t>http://</a:t>
            </a:r>
            <a:r>
              <a:rPr lang="en-US" dirty="0" smtClean="0">
                <a:hlinkClick r:id="rId3"/>
              </a:rPr>
              <a:t>www.microsoft.com/en-us/server-cloud/roadmap/recently-available.aspx</a:t>
            </a:r>
            <a:r>
              <a:rPr lang="en-US" dirty="0" smtClean="0"/>
              <a:t> </a:t>
            </a:r>
            <a:endParaRPr lang="en-US" dirty="0"/>
          </a:p>
        </p:txBody>
      </p:sp>
    </p:spTree>
    <p:extLst>
      <p:ext uri="{BB962C8B-B14F-4D97-AF65-F5344CB8AC3E}">
        <p14:creationId xmlns:p14="http://schemas.microsoft.com/office/powerpoint/2010/main" val="4105816828"/>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379506">
            <a:off x="8576809" y="-376278"/>
            <a:ext cx="4295775" cy="698182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9322" y="-33481"/>
            <a:ext cx="6324600" cy="6981825"/>
          </a:xfrm>
          <a:prstGeom prst="rect">
            <a:avLst/>
          </a:prstGeom>
        </p:spPr>
      </p:pic>
      <p:sp>
        <p:nvSpPr>
          <p:cNvPr id="3" name="Rounded Rectangle 2"/>
          <p:cNvSpPr/>
          <p:nvPr/>
        </p:nvSpPr>
        <p:spPr bwMode="auto">
          <a:xfrm>
            <a:off x="2278505" y="1143000"/>
            <a:ext cx="7824865" cy="4653502"/>
          </a:xfrm>
          <a:prstGeom prst="roundRect">
            <a:avLst>
              <a:gd name="adj" fmla="val 4889"/>
            </a:avLst>
          </a:prstGeom>
          <a:solidFill>
            <a:srgbClr val="292929">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9" name="Title 2"/>
          <p:cNvSpPr txBox="1">
            <a:spLocks/>
          </p:cNvSpPr>
          <p:nvPr/>
        </p:nvSpPr>
        <p:spPr>
          <a:xfrm>
            <a:off x="2278505" y="1376086"/>
            <a:ext cx="7824866" cy="917444"/>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914224">
              <a:lnSpc>
                <a:spcPct val="100000"/>
              </a:lnSpc>
              <a:spcAft>
                <a:spcPts val="600"/>
              </a:spcAft>
            </a:pPr>
            <a:r>
              <a:rPr lang="en-US" sz="4800" dirty="0" smtClean="0">
                <a:solidFill>
                  <a:schemeClr val="bg2">
                    <a:lumMod val="60000"/>
                    <a:lumOff val="40000"/>
                  </a:schemeClr>
                </a:solidFill>
                <a:latin typeface="Segoe UI Light"/>
              </a:rPr>
              <a:t>Azure Service Fabric</a:t>
            </a:r>
            <a:r>
              <a:rPr lang="en-US" sz="4400" dirty="0" smtClean="0">
                <a:solidFill>
                  <a:srgbClr val="FFFFFF"/>
                </a:solidFill>
                <a:latin typeface="Segoe UI Light"/>
              </a:rPr>
              <a:t/>
            </a:r>
            <a:br>
              <a:rPr lang="en-US" sz="4400" dirty="0" smtClean="0">
                <a:solidFill>
                  <a:srgbClr val="FFFFFF"/>
                </a:solidFill>
                <a:latin typeface="Segoe UI Light"/>
              </a:rPr>
            </a:br>
            <a:r>
              <a:rPr lang="en-US" sz="2800" dirty="0" smtClean="0">
                <a:solidFill>
                  <a:schemeClr val="tx1">
                    <a:lumMod val="65000"/>
                  </a:schemeClr>
                </a:solidFill>
                <a:latin typeface="Segoe UI Light"/>
              </a:rPr>
              <a:t>High-control distributed computing framework</a:t>
            </a:r>
            <a:endParaRPr lang="en-US" sz="1100" dirty="0">
              <a:solidFill>
                <a:schemeClr val="tx1">
                  <a:lumMod val="65000"/>
                </a:schemeClr>
              </a:solidFill>
              <a:latin typeface="Segoe UI Light"/>
            </a:endParaRPr>
          </a:p>
        </p:txBody>
      </p:sp>
      <p:sp>
        <p:nvSpPr>
          <p:cNvPr id="7" name="TextBox 6"/>
          <p:cNvSpPr txBox="1"/>
          <p:nvPr/>
        </p:nvSpPr>
        <p:spPr>
          <a:xfrm>
            <a:off x="2472856" y="3114635"/>
            <a:ext cx="7549602" cy="2449901"/>
          </a:xfrm>
          <a:prstGeom prst="rect">
            <a:avLst/>
          </a:prstGeom>
          <a:noFill/>
        </p:spPr>
        <p:txBody>
          <a:bodyPr wrap="square" lIns="182880" tIns="146304" rIns="182880" bIns="146304" rtlCol="0">
            <a:spAutoFit/>
          </a:bodyPr>
          <a:lstStyle/>
          <a:p>
            <a:pPr marL="342900" indent="-342900">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Foundation technology we use internally</a:t>
            </a:r>
          </a:p>
          <a:p>
            <a:pPr marL="342900" indent="-342900">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Create stateless + </a:t>
            </a:r>
            <a:r>
              <a:rPr lang="en-US" sz="2400" dirty="0" err="1" smtClean="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stateful</a:t>
            </a:r>
            <a:r>
              <a:rPr lang="en-US" sz="2400" dirty="0" smtClean="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 microservices</a:t>
            </a:r>
          </a:p>
          <a:p>
            <a:pPr marL="342900" indent="-342900">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Enable Hyper-scale, self-healing, orchestration</a:t>
            </a:r>
          </a:p>
          <a:p>
            <a:pPr marL="342900" indent="-342900">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Windows Server + Linux</a:t>
            </a:r>
          </a:p>
          <a:p>
            <a:pPr marL="342900" indent="-342900">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Multi-cloud support</a:t>
            </a:r>
          </a:p>
        </p:txBody>
      </p:sp>
      <p:cxnSp>
        <p:nvCxnSpPr>
          <p:cNvPr id="5" name="Straight Connector 4"/>
          <p:cNvCxnSpPr/>
          <p:nvPr/>
        </p:nvCxnSpPr>
        <p:spPr>
          <a:xfrm>
            <a:off x="2683565" y="2928427"/>
            <a:ext cx="6967331"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9564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0"/>
                                        <p:tgtEl>
                                          <p:spTgt spid="4"/>
                                        </p:tgtEl>
                                      </p:cBhvr>
                                    </p:animEffect>
                                    <p:anim calcmode="lin" valueType="num">
                                      <p:cBhvr>
                                        <p:cTn id="8" dur="10000" fill="hold"/>
                                        <p:tgtEl>
                                          <p:spTgt spid="4"/>
                                        </p:tgtEl>
                                        <p:attrNameLst>
                                          <p:attrName>ppt_x</p:attrName>
                                        </p:attrNameLst>
                                      </p:cBhvr>
                                      <p:tavLst>
                                        <p:tav tm="0">
                                          <p:val>
                                            <p:strVal val="#ppt_x"/>
                                          </p:val>
                                        </p:tav>
                                        <p:tav tm="100000">
                                          <p:val>
                                            <p:strVal val="#ppt_x"/>
                                          </p:val>
                                        </p:tav>
                                      </p:tavLst>
                                    </p:anim>
                                    <p:anim calcmode="lin" valueType="num">
                                      <p:cBhvr>
                                        <p:cTn id="9" dur="10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0"/>
                                        <p:tgtEl>
                                          <p:spTgt spid="6"/>
                                        </p:tgtEl>
                                      </p:cBhvr>
                                    </p:animEffect>
                                    <p:anim calcmode="lin" valueType="num">
                                      <p:cBhvr>
                                        <p:cTn id="13" dur="10000" fill="hold"/>
                                        <p:tgtEl>
                                          <p:spTgt spid="6"/>
                                        </p:tgtEl>
                                        <p:attrNameLst>
                                          <p:attrName>ppt_x</p:attrName>
                                        </p:attrNameLst>
                                      </p:cBhvr>
                                      <p:tavLst>
                                        <p:tav tm="0">
                                          <p:val>
                                            <p:strVal val="#ppt_x"/>
                                          </p:val>
                                        </p:tav>
                                        <p:tav tm="100000">
                                          <p:val>
                                            <p:strVal val="#ppt_x"/>
                                          </p:val>
                                        </p:tav>
                                      </p:tavLst>
                                    </p:anim>
                                    <p:anim calcmode="lin" valueType="num">
                                      <p:cBhvr>
                                        <p:cTn id="14" dur="10000" fill="hold"/>
                                        <p:tgtEl>
                                          <p:spTgt spid="6"/>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par>
                                <p:cTn id="18" presetID="10" presetClass="entr" presetSubtype="0" fill="hold" grpId="0" nodeType="withEffect">
                                  <p:stCondLst>
                                    <p:cond delay="200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22" presetClass="entr" presetSubtype="8" fill="hold" nodeType="withEffect">
                                  <p:stCondLst>
                                    <p:cond delay="225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par>
                                <p:cTn id="24" presetID="10" presetClass="entr" presetSubtype="0" fill="hold" grpId="0" nodeType="withEffect">
                                  <p:stCondLst>
                                    <p:cond delay="275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9" grpId="0"/>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Microsoft Azure Service Fabric</a:t>
            </a:r>
            <a:br>
              <a:rPr lang="en-US" dirty="0" smtClean="0"/>
            </a:br>
            <a:r>
              <a:rPr lang="en-US" sz="2800" dirty="0" smtClean="0"/>
              <a:t>A platform for reliable, </a:t>
            </a:r>
            <a:r>
              <a:rPr lang="en-US" sz="2800" dirty="0" err="1" smtClean="0"/>
              <a:t>hyperscale</a:t>
            </a:r>
            <a:r>
              <a:rPr lang="en-US" sz="2800" dirty="0" smtClean="0"/>
              <a:t>, </a:t>
            </a:r>
            <a:r>
              <a:rPr lang="en-US" sz="2800" dirty="0" err="1" smtClean="0"/>
              <a:t>microservice</a:t>
            </a:r>
            <a:r>
              <a:rPr lang="en-US" sz="2800" dirty="0" smtClean="0"/>
              <a:t>-based applications</a:t>
            </a:r>
            <a:endParaRPr lang="en-US" sz="2800" dirty="0"/>
          </a:p>
        </p:txBody>
      </p:sp>
      <p:sp>
        <p:nvSpPr>
          <p:cNvPr id="356" name="Right Arrow 355"/>
          <p:cNvSpPr/>
          <p:nvPr/>
        </p:nvSpPr>
        <p:spPr>
          <a:xfrm rot="5400000">
            <a:off x="1769034" y="3490561"/>
            <a:ext cx="488054" cy="496795"/>
          </a:xfrm>
          <a:prstGeom prst="rightArrow">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357" name="Right Arrow 356"/>
          <p:cNvSpPr/>
          <p:nvPr/>
        </p:nvSpPr>
        <p:spPr>
          <a:xfrm rot="5400000">
            <a:off x="5947419" y="3469437"/>
            <a:ext cx="488054" cy="496795"/>
          </a:xfrm>
          <a:prstGeom prst="rightArrow">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358" name="Right Arrow 357"/>
          <p:cNvSpPr/>
          <p:nvPr/>
        </p:nvSpPr>
        <p:spPr>
          <a:xfrm rot="5400000">
            <a:off x="10060454" y="3478307"/>
            <a:ext cx="488054" cy="496795"/>
          </a:xfrm>
          <a:prstGeom prst="rightArrow">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grpSp>
        <p:nvGrpSpPr>
          <p:cNvPr id="360" name="Group 359"/>
          <p:cNvGrpSpPr/>
          <p:nvPr/>
        </p:nvGrpSpPr>
        <p:grpSpPr>
          <a:xfrm>
            <a:off x="755654" y="4099888"/>
            <a:ext cx="2551986" cy="2057157"/>
            <a:chOff x="967123" y="3315404"/>
            <a:chExt cx="2551986" cy="2057157"/>
          </a:xfrm>
        </p:grpSpPr>
        <p:sp>
          <p:nvSpPr>
            <p:cNvPr id="361" name="Rectangle 360"/>
            <p:cNvSpPr/>
            <p:nvPr/>
          </p:nvSpPr>
          <p:spPr>
            <a:xfrm>
              <a:off x="984812" y="3813776"/>
              <a:ext cx="2479439" cy="691375"/>
            </a:xfrm>
            <a:prstGeom prst="rect">
              <a:avLst/>
            </a:prstGeom>
            <a:solidFill>
              <a:srgbClr val="00B0F0"/>
            </a:solidFill>
            <a:ln w="12700" cap="flat" cmpd="sng" algn="ctr">
              <a:noFill/>
              <a:prstDash val="solid"/>
              <a:miter lim="800000"/>
            </a:ln>
            <a:effectLst/>
          </p:spPr>
          <p:txBody>
            <a:bodyPr rtlCol="0" anchor="ctr"/>
            <a:lstStyle/>
            <a:p>
              <a:pPr algn="ctr" defTabSz="914400">
                <a:defRPr/>
              </a:pPr>
              <a:r>
                <a:rPr lang="en-US" sz="2400" b="1" kern="0" dirty="0" smtClean="0">
                  <a:solidFill>
                    <a:srgbClr val="FFFFFF"/>
                  </a:solidFill>
                  <a:latin typeface="Segoe UI Light"/>
                </a:rPr>
                <a:t>Azure</a:t>
              </a:r>
              <a:r>
                <a:rPr lang="en-US" sz="2400" kern="0" dirty="0" smtClean="0">
                  <a:solidFill>
                    <a:srgbClr val="FFFFFF"/>
                  </a:solidFill>
                  <a:latin typeface="Segoe UI Light"/>
                </a:rPr>
                <a:t> </a:t>
              </a:r>
            </a:p>
          </p:txBody>
        </p:sp>
        <p:sp>
          <p:nvSpPr>
            <p:cNvPr id="362" name="Rectangle 361"/>
            <p:cNvSpPr/>
            <p:nvPr/>
          </p:nvSpPr>
          <p:spPr>
            <a:xfrm>
              <a:off x="984813" y="3315404"/>
              <a:ext cx="1232246" cy="457200"/>
            </a:xfrm>
            <a:prstGeom prst="rect">
              <a:avLst/>
            </a:prstGeom>
            <a:solidFill>
              <a:srgbClr val="00B0F0"/>
            </a:solidFill>
            <a:ln w="12700" cap="flat" cmpd="sng" algn="ctr">
              <a:noFill/>
              <a:prstDash val="solid"/>
              <a:miter lim="800000"/>
            </a:ln>
            <a:effectLst/>
          </p:spPr>
          <p:txBody>
            <a:bodyPr lIns="0" tIns="0" rIns="0" bIns="0" rtlCol="0" anchor="ctr"/>
            <a:lstStyle/>
            <a:p>
              <a:pPr algn="ctr" defTabSz="914400">
                <a:defRPr/>
              </a:pPr>
              <a:r>
                <a:rPr lang="en-US" sz="1000" b="1" kern="0" dirty="0" smtClean="0">
                  <a:solidFill>
                    <a:srgbClr val="FFFFFF"/>
                  </a:solidFill>
                  <a:latin typeface="Calibri" panose="020F0502020204030204"/>
                </a:rPr>
                <a:t>Windows</a:t>
              </a:r>
            </a:p>
            <a:p>
              <a:pPr algn="ctr" defTabSz="914400">
                <a:defRPr/>
              </a:pPr>
              <a:r>
                <a:rPr lang="en-US" sz="1000" b="1" kern="0" dirty="0" smtClean="0">
                  <a:solidFill>
                    <a:srgbClr val="FFFFFF"/>
                  </a:solidFill>
                  <a:latin typeface="Calibri" panose="020F0502020204030204"/>
                </a:rPr>
                <a:t>Server</a:t>
              </a:r>
            </a:p>
          </p:txBody>
        </p:sp>
        <p:sp>
          <p:nvSpPr>
            <p:cNvPr id="363" name="Rectangle 362"/>
            <p:cNvSpPr/>
            <p:nvPr/>
          </p:nvSpPr>
          <p:spPr>
            <a:xfrm>
              <a:off x="2265833" y="3315404"/>
              <a:ext cx="1198419" cy="457200"/>
            </a:xfrm>
            <a:prstGeom prst="rect">
              <a:avLst/>
            </a:prstGeom>
            <a:solidFill>
              <a:srgbClr val="00B0F0"/>
            </a:solidFill>
            <a:ln w="12700" cap="flat" cmpd="sng" algn="ctr">
              <a:noFill/>
              <a:prstDash val="solid"/>
              <a:miter lim="800000"/>
            </a:ln>
            <a:effectLst/>
          </p:spPr>
          <p:txBody>
            <a:bodyPr lIns="0" tIns="0" rIns="0" bIns="0" rtlCol="0" anchor="ctr"/>
            <a:lstStyle/>
            <a:p>
              <a:pPr algn="ctr" defTabSz="914400">
                <a:defRPr/>
              </a:pPr>
              <a:r>
                <a:rPr lang="en-US" sz="1000" b="1" kern="0" dirty="0" smtClean="0">
                  <a:solidFill>
                    <a:srgbClr val="FFFFFF"/>
                  </a:solidFill>
                  <a:latin typeface="Calibri" panose="020F0502020204030204"/>
                </a:rPr>
                <a:t>Linux</a:t>
              </a:r>
            </a:p>
          </p:txBody>
        </p:sp>
        <p:pic>
          <p:nvPicPr>
            <p:cNvPr id="364" name="Picture 363"/>
            <p:cNvPicPr>
              <a:picLocks noChangeAspect="1"/>
            </p:cNvPicPr>
            <p:nvPr/>
          </p:nvPicPr>
          <p:blipFill>
            <a:blip r:embed="rId3">
              <a:duotone>
                <a:prstClr val="black"/>
                <a:schemeClr val="accent2">
                  <a:tint val="45000"/>
                  <a:satMod val="400000"/>
                </a:schemeClr>
              </a:duotone>
            </a:blip>
            <a:stretch>
              <a:fillRect/>
            </a:stretch>
          </p:blipFill>
          <p:spPr>
            <a:xfrm>
              <a:off x="967123" y="4562023"/>
              <a:ext cx="2551986" cy="810538"/>
            </a:xfrm>
            <a:prstGeom prst="rect">
              <a:avLst/>
            </a:prstGeom>
          </p:spPr>
        </p:pic>
      </p:grpSp>
      <p:grpSp>
        <p:nvGrpSpPr>
          <p:cNvPr id="365" name="Group 364"/>
          <p:cNvGrpSpPr/>
          <p:nvPr/>
        </p:nvGrpSpPr>
        <p:grpSpPr>
          <a:xfrm>
            <a:off x="9046290" y="4099888"/>
            <a:ext cx="2551986" cy="2092284"/>
            <a:chOff x="8577887" y="3302049"/>
            <a:chExt cx="2551986" cy="2092284"/>
          </a:xfrm>
        </p:grpSpPr>
        <p:sp>
          <p:nvSpPr>
            <p:cNvPr id="366" name="Rectangle 365"/>
            <p:cNvSpPr/>
            <p:nvPr/>
          </p:nvSpPr>
          <p:spPr>
            <a:xfrm>
              <a:off x="8596359" y="3812695"/>
              <a:ext cx="2479439" cy="691375"/>
            </a:xfrm>
            <a:prstGeom prst="rect">
              <a:avLst/>
            </a:prstGeom>
            <a:solidFill>
              <a:srgbClr val="ED7D31"/>
            </a:solidFill>
            <a:ln w="12700" cap="flat" cmpd="sng" algn="ctr">
              <a:noFill/>
              <a:prstDash val="solid"/>
              <a:miter lim="800000"/>
            </a:ln>
            <a:effectLst/>
          </p:spPr>
          <p:txBody>
            <a:bodyPr rtlCol="0" anchor="ctr"/>
            <a:lstStyle/>
            <a:p>
              <a:pPr algn="ctr" defTabSz="914400">
                <a:defRPr/>
              </a:pPr>
              <a:r>
                <a:rPr lang="en-US" sz="2400" b="1" kern="0" dirty="0" smtClean="0">
                  <a:solidFill>
                    <a:srgbClr val="FFFFFF"/>
                  </a:solidFill>
                  <a:latin typeface="Segoe UI Light"/>
                </a:rPr>
                <a:t>Hosted Clouds</a:t>
              </a:r>
            </a:p>
          </p:txBody>
        </p:sp>
        <p:sp>
          <p:nvSpPr>
            <p:cNvPr id="367" name="Rectangle 366"/>
            <p:cNvSpPr/>
            <p:nvPr/>
          </p:nvSpPr>
          <p:spPr>
            <a:xfrm>
              <a:off x="8596360" y="3302049"/>
              <a:ext cx="1227098" cy="457200"/>
            </a:xfrm>
            <a:prstGeom prst="rect">
              <a:avLst/>
            </a:prstGeom>
            <a:solidFill>
              <a:srgbClr val="ED7D31"/>
            </a:solidFill>
            <a:ln w="12700" cap="flat" cmpd="sng" algn="ctr">
              <a:noFill/>
              <a:prstDash val="solid"/>
              <a:miter lim="800000"/>
            </a:ln>
            <a:effectLst/>
          </p:spPr>
          <p:txBody>
            <a:bodyPr lIns="0" tIns="0" rIns="0" bIns="0" rtlCol="0" anchor="ctr"/>
            <a:lstStyle/>
            <a:p>
              <a:pPr algn="ctr" defTabSz="914400">
                <a:defRPr/>
              </a:pPr>
              <a:r>
                <a:rPr lang="en-US" sz="1000" b="1" kern="0" dirty="0" smtClean="0">
                  <a:solidFill>
                    <a:srgbClr val="FFFFFF"/>
                  </a:solidFill>
                  <a:latin typeface="Calibri" panose="020F0502020204030204"/>
                </a:rPr>
                <a:t>Windows</a:t>
              </a:r>
            </a:p>
            <a:p>
              <a:pPr algn="ctr" defTabSz="914400">
                <a:defRPr/>
              </a:pPr>
              <a:r>
                <a:rPr lang="en-US" sz="1000" b="1" kern="0" dirty="0" smtClean="0">
                  <a:solidFill>
                    <a:srgbClr val="FFFFFF"/>
                  </a:solidFill>
                  <a:latin typeface="Calibri" panose="020F0502020204030204"/>
                </a:rPr>
                <a:t>Server</a:t>
              </a:r>
            </a:p>
          </p:txBody>
        </p:sp>
        <p:sp>
          <p:nvSpPr>
            <p:cNvPr id="368" name="Rectangle 367"/>
            <p:cNvSpPr/>
            <p:nvPr/>
          </p:nvSpPr>
          <p:spPr>
            <a:xfrm>
              <a:off x="9857729" y="3302049"/>
              <a:ext cx="1218070" cy="457200"/>
            </a:xfrm>
            <a:prstGeom prst="rect">
              <a:avLst/>
            </a:prstGeom>
            <a:solidFill>
              <a:srgbClr val="ED7D31"/>
            </a:solidFill>
            <a:ln w="12700" cap="flat" cmpd="sng" algn="ctr">
              <a:noFill/>
              <a:prstDash val="solid"/>
              <a:miter lim="800000"/>
            </a:ln>
            <a:effectLst/>
          </p:spPr>
          <p:txBody>
            <a:bodyPr lIns="0" tIns="0" rIns="0" bIns="0" rtlCol="0" anchor="ctr"/>
            <a:lstStyle/>
            <a:p>
              <a:pPr algn="ctr" defTabSz="914400">
                <a:defRPr/>
              </a:pPr>
              <a:r>
                <a:rPr lang="en-US" sz="1000" b="1" kern="0" dirty="0" smtClean="0">
                  <a:solidFill>
                    <a:srgbClr val="FFFFFF"/>
                  </a:solidFill>
                  <a:latin typeface="Calibri" panose="020F0502020204030204"/>
                </a:rPr>
                <a:t>Linux</a:t>
              </a:r>
            </a:p>
          </p:txBody>
        </p:sp>
        <p:pic>
          <p:nvPicPr>
            <p:cNvPr id="369" name="Picture 368"/>
            <p:cNvPicPr>
              <a:picLocks noChangeAspect="1"/>
            </p:cNvPicPr>
            <p:nvPr/>
          </p:nvPicPr>
          <p:blipFill>
            <a:blip r:embed="rId3">
              <a:duotone>
                <a:prstClr val="black"/>
                <a:schemeClr val="accent2">
                  <a:tint val="45000"/>
                  <a:satMod val="400000"/>
                </a:schemeClr>
              </a:duotone>
            </a:blip>
            <a:stretch>
              <a:fillRect/>
            </a:stretch>
          </p:blipFill>
          <p:spPr>
            <a:xfrm>
              <a:off x="8577887" y="4583795"/>
              <a:ext cx="2551986" cy="810538"/>
            </a:xfrm>
            <a:prstGeom prst="rect">
              <a:avLst/>
            </a:prstGeom>
          </p:spPr>
        </p:pic>
      </p:grpSp>
      <p:sp>
        <p:nvSpPr>
          <p:cNvPr id="370" name="Hexagon 369"/>
          <p:cNvSpPr/>
          <p:nvPr/>
        </p:nvSpPr>
        <p:spPr>
          <a:xfrm>
            <a:off x="534536"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371" name="Hexagon 370"/>
          <p:cNvSpPr/>
          <p:nvPr/>
        </p:nvSpPr>
        <p:spPr>
          <a:xfrm>
            <a:off x="765473"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372" name="Hexagon 371"/>
          <p:cNvSpPr/>
          <p:nvPr/>
        </p:nvSpPr>
        <p:spPr>
          <a:xfrm>
            <a:off x="534536"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373" name="Hexagon 372"/>
          <p:cNvSpPr/>
          <p:nvPr/>
        </p:nvSpPr>
        <p:spPr>
          <a:xfrm>
            <a:off x="765473"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374" name="Straight Connector 373"/>
          <p:cNvCxnSpPr/>
          <p:nvPr/>
        </p:nvCxnSpPr>
        <p:spPr>
          <a:xfrm>
            <a:off x="671993" y="2243771"/>
            <a:ext cx="230937" cy="135637"/>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a:off x="671993" y="1972496"/>
            <a:ext cx="230937" cy="135637"/>
          </a:xfrm>
          <a:prstGeom prst="line">
            <a:avLst/>
          </a:prstGeom>
          <a:noFill/>
          <a:ln w="6350" cap="flat" cmpd="sng" algn="ctr">
            <a:solidFill>
              <a:srgbClr val="5B9BD5"/>
            </a:solidFill>
            <a:prstDash val="solid"/>
            <a:miter lim="800000"/>
          </a:ln>
          <a:effectLst/>
        </p:spPr>
      </p:cxnSp>
      <p:cxnSp>
        <p:nvCxnSpPr>
          <p:cNvPr id="376" name="Straight Connector 375"/>
          <p:cNvCxnSpPr/>
          <p:nvPr/>
        </p:nvCxnSpPr>
        <p:spPr>
          <a:xfrm>
            <a:off x="899173" y="2102313"/>
            <a:ext cx="230937" cy="135637"/>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H="1">
            <a:off x="899173" y="2243771"/>
            <a:ext cx="230937" cy="135637"/>
          </a:xfrm>
          <a:prstGeom prst="line">
            <a:avLst/>
          </a:prstGeom>
          <a:noFill/>
          <a:ln w="6350" cap="flat" cmpd="sng" algn="ctr">
            <a:solidFill>
              <a:srgbClr val="5B9BD5"/>
            </a:solidFill>
            <a:prstDash val="solid"/>
            <a:miter lim="800000"/>
          </a:ln>
          <a:effectLst/>
        </p:spPr>
      </p:cxnSp>
      <p:cxnSp>
        <p:nvCxnSpPr>
          <p:cNvPr id="378" name="Straight Connector 377"/>
          <p:cNvCxnSpPr/>
          <p:nvPr/>
        </p:nvCxnSpPr>
        <p:spPr>
          <a:xfrm>
            <a:off x="899174" y="2113954"/>
            <a:ext cx="33" cy="268599"/>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668270" y="2108133"/>
            <a:ext cx="230903" cy="129817"/>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flipV="1">
            <a:off x="899173" y="1966675"/>
            <a:ext cx="230937" cy="147278"/>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a:off x="671976" y="1997116"/>
            <a:ext cx="33" cy="268599"/>
          </a:xfrm>
          <a:prstGeom prst="line">
            <a:avLst/>
          </a:prstGeom>
          <a:noFill/>
          <a:ln w="6350" cap="flat" cmpd="sng" algn="ctr">
            <a:solidFill>
              <a:srgbClr val="5B9BD5"/>
            </a:solidFill>
            <a:prstDash val="solid"/>
            <a:miter lim="800000"/>
          </a:ln>
          <a:effectLst/>
        </p:spPr>
      </p:cxnSp>
      <p:sp>
        <p:nvSpPr>
          <p:cNvPr id="382" name="Hexagon 381"/>
          <p:cNvSpPr/>
          <p:nvPr/>
        </p:nvSpPr>
        <p:spPr>
          <a:xfrm>
            <a:off x="993556"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383" name="Hexagon 382"/>
          <p:cNvSpPr/>
          <p:nvPr/>
        </p:nvSpPr>
        <p:spPr>
          <a:xfrm>
            <a:off x="1224493"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384" name="Hexagon 383"/>
          <p:cNvSpPr/>
          <p:nvPr/>
        </p:nvSpPr>
        <p:spPr>
          <a:xfrm>
            <a:off x="993556"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385" name="Hexagon 384"/>
          <p:cNvSpPr/>
          <p:nvPr/>
        </p:nvSpPr>
        <p:spPr>
          <a:xfrm>
            <a:off x="1224493"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386" name="Straight Connector 385"/>
          <p:cNvCxnSpPr/>
          <p:nvPr/>
        </p:nvCxnSpPr>
        <p:spPr>
          <a:xfrm>
            <a:off x="1131013" y="2243771"/>
            <a:ext cx="230937" cy="135637"/>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a:off x="1131013" y="1977045"/>
            <a:ext cx="230937" cy="135637"/>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1358193" y="2102313"/>
            <a:ext cx="230937" cy="135637"/>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H="1">
            <a:off x="1358193" y="2243771"/>
            <a:ext cx="230937" cy="135637"/>
          </a:xfrm>
          <a:prstGeom prst="line">
            <a:avLst/>
          </a:prstGeom>
          <a:noFill/>
          <a:ln w="6350" cap="flat" cmpd="sng" algn="ctr">
            <a:solidFill>
              <a:srgbClr val="5B9BD5"/>
            </a:solidFill>
            <a:prstDash val="solid"/>
            <a:miter lim="800000"/>
          </a:ln>
          <a:effectLst/>
        </p:spPr>
      </p:cxnSp>
      <p:cxnSp>
        <p:nvCxnSpPr>
          <p:cNvPr id="390" name="Straight Connector 389"/>
          <p:cNvCxnSpPr/>
          <p:nvPr/>
        </p:nvCxnSpPr>
        <p:spPr>
          <a:xfrm>
            <a:off x="1358194" y="2113954"/>
            <a:ext cx="33" cy="268599"/>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1127290" y="2108133"/>
            <a:ext cx="230903" cy="129817"/>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flipV="1">
            <a:off x="1358193" y="1966675"/>
            <a:ext cx="230937" cy="147278"/>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a:off x="1130996" y="1997116"/>
            <a:ext cx="33" cy="268599"/>
          </a:xfrm>
          <a:prstGeom prst="line">
            <a:avLst/>
          </a:prstGeom>
          <a:noFill/>
          <a:ln w="6350" cap="flat" cmpd="sng" algn="ctr">
            <a:solidFill>
              <a:srgbClr val="5B9BD5"/>
            </a:solidFill>
            <a:prstDash val="solid"/>
            <a:miter lim="800000"/>
          </a:ln>
          <a:effectLst/>
        </p:spPr>
      </p:cxnSp>
      <p:sp>
        <p:nvSpPr>
          <p:cNvPr id="394" name="Hexagon 393"/>
          <p:cNvSpPr/>
          <p:nvPr/>
        </p:nvSpPr>
        <p:spPr>
          <a:xfrm>
            <a:off x="1455062"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395" name="Hexagon 394"/>
          <p:cNvSpPr/>
          <p:nvPr/>
        </p:nvSpPr>
        <p:spPr>
          <a:xfrm>
            <a:off x="1685999"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396" name="Hexagon 395"/>
          <p:cNvSpPr/>
          <p:nvPr/>
        </p:nvSpPr>
        <p:spPr>
          <a:xfrm>
            <a:off x="1455062"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397" name="Hexagon 396"/>
          <p:cNvSpPr/>
          <p:nvPr/>
        </p:nvSpPr>
        <p:spPr>
          <a:xfrm>
            <a:off x="1685999"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398" name="Straight Connector 397"/>
          <p:cNvCxnSpPr/>
          <p:nvPr/>
        </p:nvCxnSpPr>
        <p:spPr>
          <a:xfrm>
            <a:off x="1592519" y="2243771"/>
            <a:ext cx="230937" cy="135637"/>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592519" y="1972496"/>
            <a:ext cx="230937" cy="135637"/>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1819699" y="2102313"/>
            <a:ext cx="230937" cy="135637"/>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flipH="1">
            <a:off x="1819699" y="2243771"/>
            <a:ext cx="230937" cy="135637"/>
          </a:xfrm>
          <a:prstGeom prst="line">
            <a:avLst/>
          </a:prstGeom>
          <a:noFill/>
          <a:ln w="6350" cap="flat" cmpd="sng" algn="ctr">
            <a:solidFill>
              <a:srgbClr val="5B9BD5"/>
            </a:solidFill>
            <a:prstDash val="solid"/>
            <a:miter lim="800000"/>
          </a:ln>
          <a:effectLst/>
        </p:spPr>
      </p:cxnSp>
      <p:cxnSp>
        <p:nvCxnSpPr>
          <p:cNvPr id="402" name="Straight Connector 401"/>
          <p:cNvCxnSpPr/>
          <p:nvPr/>
        </p:nvCxnSpPr>
        <p:spPr>
          <a:xfrm>
            <a:off x="1819700" y="2113954"/>
            <a:ext cx="33" cy="268599"/>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flipV="1">
            <a:off x="1588796" y="2108133"/>
            <a:ext cx="230903" cy="129817"/>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flipV="1">
            <a:off x="1819699" y="1966675"/>
            <a:ext cx="230937" cy="147278"/>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1592502" y="2001665"/>
            <a:ext cx="33" cy="268599"/>
          </a:xfrm>
          <a:prstGeom prst="line">
            <a:avLst/>
          </a:prstGeom>
          <a:noFill/>
          <a:ln w="6350" cap="flat" cmpd="sng" algn="ctr">
            <a:solidFill>
              <a:srgbClr val="5B9BD5"/>
            </a:solidFill>
            <a:prstDash val="solid"/>
            <a:miter lim="800000"/>
          </a:ln>
          <a:effectLst/>
        </p:spPr>
      </p:cxnSp>
      <p:sp>
        <p:nvSpPr>
          <p:cNvPr id="406" name="Hexagon 405"/>
          <p:cNvSpPr/>
          <p:nvPr/>
        </p:nvSpPr>
        <p:spPr>
          <a:xfrm>
            <a:off x="1914082"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07" name="Hexagon 406"/>
          <p:cNvSpPr/>
          <p:nvPr/>
        </p:nvSpPr>
        <p:spPr>
          <a:xfrm>
            <a:off x="2145019"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08" name="Hexagon 407"/>
          <p:cNvSpPr/>
          <p:nvPr/>
        </p:nvSpPr>
        <p:spPr>
          <a:xfrm>
            <a:off x="1914082"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09" name="Hexagon 408"/>
          <p:cNvSpPr/>
          <p:nvPr/>
        </p:nvSpPr>
        <p:spPr>
          <a:xfrm>
            <a:off x="2145019"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410" name="Straight Connector 409"/>
          <p:cNvCxnSpPr/>
          <p:nvPr/>
        </p:nvCxnSpPr>
        <p:spPr>
          <a:xfrm>
            <a:off x="2051539" y="2243771"/>
            <a:ext cx="230937" cy="135637"/>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2051539" y="1972496"/>
            <a:ext cx="230937" cy="135637"/>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2278719" y="2102313"/>
            <a:ext cx="230937" cy="135637"/>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flipH="1">
            <a:off x="2278719" y="2243771"/>
            <a:ext cx="230937" cy="135637"/>
          </a:xfrm>
          <a:prstGeom prst="line">
            <a:avLst/>
          </a:prstGeom>
          <a:noFill/>
          <a:ln w="6350" cap="flat" cmpd="sng" algn="ctr">
            <a:solidFill>
              <a:srgbClr val="5B9BD5"/>
            </a:solidFill>
            <a:prstDash val="solid"/>
            <a:miter lim="800000"/>
          </a:ln>
          <a:effectLst/>
        </p:spPr>
      </p:cxnSp>
      <p:cxnSp>
        <p:nvCxnSpPr>
          <p:cNvPr id="414" name="Straight Connector 413"/>
          <p:cNvCxnSpPr/>
          <p:nvPr/>
        </p:nvCxnSpPr>
        <p:spPr>
          <a:xfrm>
            <a:off x="2278720" y="2109405"/>
            <a:ext cx="33" cy="268599"/>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flipV="1">
            <a:off x="2047816" y="2108133"/>
            <a:ext cx="230903" cy="129817"/>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flipV="1">
            <a:off x="2278719" y="1966675"/>
            <a:ext cx="230937" cy="147278"/>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2051522" y="2001665"/>
            <a:ext cx="33" cy="268599"/>
          </a:xfrm>
          <a:prstGeom prst="line">
            <a:avLst/>
          </a:prstGeom>
          <a:noFill/>
          <a:ln w="6350" cap="flat" cmpd="sng" algn="ctr">
            <a:solidFill>
              <a:srgbClr val="5B9BD5"/>
            </a:solidFill>
            <a:prstDash val="solid"/>
            <a:miter lim="800000"/>
          </a:ln>
          <a:effectLst/>
        </p:spPr>
      </p:cxnSp>
      <p:sp>
        <p:nvSpPr>
          <p:cNvPr id="418" name="Hexagon 417"/>
          <p:cNvSpPr/>
          <p:nvPr/>
        </p:nvSpPr>
        <p:spPr>
          <a:xfrm>
            <a:off x="2373102"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19" name="Hexagon 418"/>
          <p:cNvSpPr/>
          <p:nvPr/>
        </p:nvSpPr>
        <p:spPr>
          <a:xfrm>
            <a:off x="2600367"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20" name="Hexagon 419"/>
          <p:cNvSpPr/>
          <p:nvPr/>
        </p:nvSpPr>
        <p:spPr>
          <a:xfrm>
            <a:off x="2373102"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21" name="Hexagon 420"/>
          <p:cNvSpPr/>
          <p:nvPr/>
        </p:nvSpPr>
        <p:spPr>
          <a:xfrm>
            <a:off x="2600367"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422" name="Straight Connector 421"/>
          <p:cNvCxnSpPr/>
          <p:nvPr/>
        </p:nvCxnSpPr>
        <p:spPr>
          <a:xfrm>
            <a:off x="2506887" y="2243771"/>
            <a:ext cx="230937" cy="135637"/>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2506887" y="1972496"/>
            <a:ext cx="230937" cy="135637"/>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a:off x="2734067" y="2102313"/>
            <a:ext cx="230937" cy="135637"/>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flipH="1">
            <a:off x="2734067" y="2243771"/>
            <a:ext cx="230937" cy="135637"/>
          </a:xfrm>
          <a:prstGeom prst="line">
            <a:avLst/>
          </a:prstGeom>
          <a:noFill/>
          <a:ln w="6350" cap="flat" cmpd="sng" algn="ctr">
            <a:solidFill>
              <a:srgbClr val="5B9BD5"/>
            </a:solidFill>
            <a:prstDash val="solid"/>
            <a:miter lim="800000"/>
          </a:ln>
          <a:effectLst/>
        </p:spPr>
      </p:cxnSp>
      <p:cxnSp>
        <p:nvCxnSpPr>
          <p:cNvPr id="426" name="Straight Connector 425"/>
          <p:cNvCxnSpPr/>
          <p:nvPr/>
        </p:nvCxnSpPr>
        <p:spPr>
          <a:xfrm>
            <a:off x="2734068" y="2113954"/>
            <a:ext cx="33" cy="268599"/>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flipV="1">
            <a:off x="2503164" y="2108133"/>
            <a:ext cx="230903" cy="129817"/>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V="1">
            <a:off x="2734067" y="1966675"/>
            <a:ext cx="230937" cy="147278"/>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2510542" y="1997116"/>
            <a:ext cx="33" cy="268599"/>
          </a:xfrm>
          <a:prstGeom prst="line">
            <a:avLst/>
          </a:prstGeom>
          <a:noFill/>
          <a:ln w="6350" cap="flat" cmpd="sng" algn="ctr">
            <a:solidFill>
              <a:srgbClr val="5B9BD5"/>
            </a:solidFill>
            <a:prstDash val="solid"/>
            <a:miter lim="800000"/>
          </a:ln>
          <a:effectLst/>
        </p:spPr>
      </p:cxnSp>
      <p:sp>
        <p:nvSpPr>
          <p:cNvPr id="430" name="Hexagon 429"/>
          <p:cNvSpPr/>
          <p:nvPr/>
        </p:nvSpPr>
        <p:spPr>
          <a:xfrm>
            <a:off x="2828450"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31" name="Hexagon 430"/>
          <p:cNvSpPr/>
          <p:nvPr/>
        </p:nvSpPr>
        <p:spPr>
          <a:xfrm>
            <a:off x="3059387"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32" name="Hexagon 431"/>
          <p:cNvSpPr/>
          <p:nvPr/>
        </p:nvSpPr>
        <p:spPr>
          <a:xfrm>
            <a:off x="2828450"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33" name="Hexagon 432"/>
          <p:cNvSpPr/>
          <p:nvPr/>
        </p:nvSpPr>
        <p:spPr>
          <a:xfrm>
            <a:off x="3059387"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434" name="Straight Connector 433"/>
          <p:cNvCxnSpPr/>
          <p:nvPr/>
        </p:nvCxnSpPr>
        <p:spPr>
          <a:xfrm>
            <a:off x="2965907" y="2243771"/>
            <a:ext cx="230937" cy="135637"/>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2965907" y="1972496"/>
            <a:ext cx="230937" cy="135637"/>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a:off x="3193087" y="2102313"/>
            <a:ext cx="230937" cy="135637"/>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flipH="1">
            <a:off x="3193087" y="2243771"/>
            <a:ext cx="230937" cy="135637"/>
          </a:xfrm>
          <a:prstGeom prst="line">
            <a:avLst/>
          </a:prstGeom>
          <a:noFill/>
          <a:ln w="6350" cap="flat" cmpd="sng" algn="ctr">
            <a:solidFill>
              <a:srgbClr val="5B9BD5"/>
            </a:solidFill>
            <a:prstDash val="solid"/>
            <a:miter lim="800000"/>
          </a:ln>
          <a:effectLst/>
        </p:spPr>
      </p:cxnSp>
      <p:cxnSp>
        <p:nvCxnSpPr>
          <p:cNvPr id="438" name="Straight Connector 437"/>
          <p:cNvCxnSpPr/>
          <p:nvPr/>
        </p:nvCxnSpPr>
        <p:spPr>
          <a:xfrm>
            <a:off x="3193088" y="2113954"/>
            <a:ext cx="33" cy="268599"/>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2962184" y="2108133"/>
            <a:ext cx="230903" cy="129817"/>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flipV="1">
            <a:off x="3193087" y="1966675"/>
            <a:ext cx="230937" cy="147278"/>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a:off x="2965890" y="1997116"/>
            <a:ext cx="33" cy="268599"/>
          </a:xfrm>
          <a:prstGeom prst="line">
            <a:avLst/>
          </a:prstGeom>
          <a:noFill/>
          <a:ln w="6350" cap="flat" cmpd="sng" algn="ctr">
            <a:solidFill>
              <a:srgbClr val="5B9BD5"/>
            </a:solidFill>
            <a:prstDash val="solid"/>
            <a:miter lim="800000"/>
          </a:ln>
          <a:effectLst/>
        </p:spPr>
      </p:cxnSp>
      <p:sp>
        <p:nvSpPr>
          <p:cNvPr id="442" name="Hexagon 441"/>
          <p:cNvSpPr/>
          <p:nvPr/>
        </p:nvSpPr>
        <p:spPr>
          <a:xfrm>
            <a:off x="3289956"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43" name="Hexagon 442"/>
          <p:cNvSpPr/>
          <p:nvPr/>
        </p:nvSpPr>
        <p:spPr>
          <a:xfrm>
            <a:off x="3520893"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44" name="Hexagon 443"/>
          <p:cNvSpPr/>
          <p:nvPr/>
        </p:nvSpPr>
        <p:spPr>
          <a:xfrm>
            <a:off x="3289956"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45" name="Hexagon 444"/>
          <p:cNvSpPr/>
          <p:nvPr/>
        </p:nvSpPr>
        <p:spPr>
          <a:xfrm>
            <a:off x="3520893"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446" name="Straight Connector 445"/>
          <p:cNvCxnSpPr/>
          <p:nvPr/>
        </p:nvCxnSpPr>
        <p:spPr>
          <a:xfrm>
            <a:off x="3427413" y="2243771"/>
            <a:ext cx="230937" cy="135637"/>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a:off x="3427413" y="1972496"/>
            <a:ext cx="230937" cy="135637"/>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3654593" y="2102313"/>
            <a:ext cx="230937" cy="135637"/>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H="1">
            <a:off x="3654593" y="2243771"/>
            <a:ext cx="230937" cy="135637"/>
          </a:xfrm>
          <a:prstGeom prst="line">
            <a:avLst/>
          </a:prstGeom>
          <a:noFill/>
          <a:ln w="6350" cap="flat" cmpd="sng" algn="ctr">
            <a:solidFill>
              <a:srgbClr val="5B9BD5"/>
            </a:solidFill>
            <a:prstDash val="solid"/>
            <a:miter lim="800000"/>
          </a:ln>
          <a:effectLst/>
        </p:spPr>
      </p:cxnSp>
      <p:cxnSp>
        <p:nvCxnSpPr>
          <p:cNvPr id="450" name="Straight Connector 449"/>
          <p:cNvCxnSpPr/>
          <p:nvPr/>
        </p:nvCxnSpPr>
        <p:spPr>
          <a:xfrm>
            <a:off x="3654594" y="2113954"/>
            <a:ext cx="33" cy="268599"/>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3423690" y="2108133"/>
            <a:ext cx="230903" cy="129817"/>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flipV="1">
            <a:off x="3654593" y="1966675"/>
            <a:ext cx="230937" cy="147278"/>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a:off x="3427396" y="1997116"/>
            <a:ext cx="33" cy="268599"/>
          </a:xfrm>
          <a:prstGeom prst="line">
            <a:avLst/>
          </a:prstGeom>
          <a:noFill/>
          <a:ln w="6350" cap="flat" cmpd="sng" algn="ctr">
            <a:solidFill>
              <a:srgbClr val="5B9BD5"/>
            </a:solidFill>
            <a:prstDash val="solid"/>
            <a:miter lim="800000"/>
          </a:ln>
          <a:effectLst/>
        </p:spPr>
      </p:cxnSp>
      <p:sp>
        <p:nvSpPr>
          <p:cNvPr id="454" name="Hexagon 453"/>
          <p:cNvSpPr/>
          <p:nvPr/>
        </p:nvSpPr>
        <p:spPr>
          <a:xfrm>
            <a:off x="3753132"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55" name="Hexagon 454"/>
          <p:cNvSpPr/>
          <p:nvPr/>
        </p:nvSpPr>
        <p:spPr>
          <a:xfrm>
            <a:off x="3984069"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56" name="Hexagon 455"/>
          <p:cNvSpPr/>
          <p:nvPr/>
        </p:nvSpPr>
        <p:spPr>
          <a:xfrm>
            <a:off x="3753132"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57" name="Hexagon 456"/>
          <p:cNvSpPr/>
          <p:nvPr/>
        </p:nvSpPr>
        <p:spPr>
          <a:xfrm>
            <a:off x="3984069"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458" name="Straight Connector 457"/>
          <p:cNvCxnSpPr/>
          <p:nvPr/>
        </p:nvCxnSpPr>
        <p:spPr>
          <a:xfrm>
            <a:off x="3890589" y="2243771"/>
            <a:ext cx="230937" cy="135637"/>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a:off x="3890589" y="1972496"/>
            <a:ext cx="230937" cy="135637"/>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4108054" y="2107644"/>
            <a:ext cx="230937" cy="135637"/>
          </a:xfrm>
          <a:prstGeom prst="line">
            <a:avLst/>
          </a:prstGeom>
          <a:noFill/>
          <a:ln w="6350" cap="flat" cmpd="sng" algn="ctr">
            <a:solidFill>
              <a:srgbClr val="5B9BD5"/>
            </a:solidFill>
            <a:prstDash val="solid"/>
            <a:miter lim="800000"/>
          </a:ln>
          <a:effectLst/>
        </p:spPr>
      </p:cxnSp>
      <p:cxnSp>
        <p:nvCxnSpPr>
          <p:cNvPr id="461" name="Straight Connector 460"/>
          <p:cNvCxnSpPr/>
          <p:nvPr/>
        </p:nvCxnSpPr>
        <p:spPr>
          <a:xfrm flipH="1">
            <a:off x="4108054" y="2249102"/>
            <a:ext cx="230937" cy="135637"/>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4119275" y="2119285"/>
            <a:ext cx="33" cy="268599"/>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3886866" y="2108133"/>
            <a:ext cx="230903" cy="129817"/>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flipV="1">
            <a:off x="4108054" y="1972006"/>
            <a:ext cx="230937" cy="147278"/>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a:off x="3890572" y="1997116"/>
            <a:ext cx="33" cy="268599"/>
          </a:xfrm>
          <a:prstGeom prst="line">
            <a:avLst/>
          </a:prstGeom>
          <a:noFill/>
          <a:ln w="6350" cap="flat" cmpd="sng" algn="ctr">
            <a:solidFill>
              <a:srgbClr val="5B9BD5"/>
            </a:solidFill>
            <a:prstDash val="solid"/>
            <a:miter lim="800000"/>
          </a:ln>
          <a:effectLst/>
        </p:spPr>
      </p:cxnSp>
      <p:sp>
        <p:nvSpPr>
          <p:cNvPr id="466" name="Hexagon 465"/>
          <p:cNvSpPr/>
          <p:nvPr/>
        </p:nvSpPr>
        <p:spPr>
          <a:xfrm>
            <a:off x="4214990"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67" name="Hexagon 466"/>
          <p:cNvSpPr/>
          <p:nvPr/>
        </p:nvSpPr>
        <p:spPr>
          <a:xfrm>
            <a:off x="4445927"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68" name="Hexagon 467"/>
          <p:cNvSpPr/>
          <p:nvPr/>
        </p:nvSpPr>
        <p:spPr>
          <a:xfrm>
            <a:off x="4214990"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69" name="Hexagon 468"/>
          <p:cNvSpPr/>
          <p:nvPr/>
        </p:nvSpPr>
        <p:spPr>
          <a:xfrm>
            <a:off x="4445927" y="225673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470" name="Straight Connector 469"/>
          <p:cNvCxnSpPr/>
          <p:nvPr/>
        </p:nvCxnSpPr>
        <p:spPr>
          <a:xfrm>
            <a:off x="4352447" y="2245092"/>
            <a:ext cx="230937" cy="135637"/>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a:off x="4352447" y="1973817"/>
            <a:ext cx="230937" cy="135637"/>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4579627" y="2103634"/>
            <a:ext cx="230937" cy="135637"/>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H="1">
            <a:off x="4579627" y="2245092"/>
            <a:ext cx="230937" cy="135637"/>
          </a:xfrm>
          <a:prstGeom prst="line">
            <a:avLst/>
          </a:prstGeom>
          <a:noFill/>
          <a:ln w="6350" cap="flat" cmpd="sng" algn="ctr">
            <a:solidFill>
              <a:srgbClr val="5B9BD5"/>
            </a:solidFill>
            <a:prstDash val="solid"/>
            <a:miter lim="800000"/>
          </a:ln>
          <a:effectLst/>
        </p:spPr>
      </p:cxnSp>
      <p:cxnSp>
        <p:nvCxnSpPr>
          <p:cNvPr id="474" name="Straight Connector 473"/>
          <p:cNvCxnSpPr/>
          <p:nvPr/>
        </p:nvCxnSpPr>
        <p:spPr>
          <a:xfrm>
            <a:off x="4579628" y="2115275"/>
            <a:ext cx="33" cy="268599"/>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4348724" y="2109454"/>
            <a:ext cx="230903" cy="129817"/>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flipV="1">
            <a:off x="4579627" y="1967996"/>
            <a:ext cx="230937" cy="147278"/>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a:off x="4352430" y="1998437"/>
            <a:ext cx="33" cy="268599"/>
          </a:xfrm>
          <a:prstGeom prst="line">
            <a:avLst/>
          </a:prstGeom>
          <a:noFill/>
          <a:ln w="6350" cap="flat" cmpd="sng" algn="ctr">
            <a:solidFill>
              <a:srgbClr val="5B9BD5"/>
            </a:solidFill>
            <a:prstDash val="solid"/>
            <a:miter lim="800000"/>
          </a:ln>
          <a:effectLst/>
        </p:spPr>
      </p:cxnSp>
      <p:sp>
        <p:nvSpPr>
          <p:cNvPr id="478" name="Hexagon 477"/>
          <p:cNvSpPr/>
          <p:nvPr/>
        </p:nvSpPr>
        <p:spPr>
          <a:xfrm>
            <a:off x="4674010"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79" name="Hexagon 478"/>
          <p:cNvSpPr/>
          <p:nvPr/>
        </p:nvSpPr>
        <p:spPr>
          <a:xfrm>
            <a:off x="4904947"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80" name="Hexagon 479"/>
          <p:cNvSpPr/>
          <p:nvPr/>
        </p:nvSpPr>
        <p:spPr>
          <a:xfrm>
            <a:off x="4674010"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81" name="Hexagon 480"/>
          <p:cNvSpPr/>
          <p:nvPr/>
        </p:nvSpPr>
        <p:spPr>
          <a:xfrm>
            <a:off x="4904947" y="225673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482" name="Straight Connector 481"/>
          <p:cNvCxnSpPr/>
          <p:nvPr/>
        </p:nvCxnSpPr>
        <p:spPr>
          <a:xfrm>
            <a:off x="4811467" y="2245092"/>
            <a:ext cx="230937" cy="135637"/>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a:off x="4811467" y="1973817"/>
            <a:ext cx="230937" cy="135637"/>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5038647" y="2103634"/>
            <a:ext cx="230937" cy="135637"/>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flipH="1">
            <a:off x="5038647" y="2245092"/>
            <a:ext cx="230937" cy="135637"/>
          </a:xfrm>
          <a:prstGeom prst="line">
            <a:avLst/>
          </a:prstGeom>
          <a:noFill/>
          <a:ln w="6350" cap="flat" cmpd="sng" algn="ctr">
            <a:solidFill>
              <a:srgbClr val="5B9BD5"/>
            </a:solidFill>
            <a:prstDash val="solid"/>
            <a:miter lim="800000"/>
          </a:ln>
          <a:effectLst/>
        </p:spPr>
      </p:cxnSp>
      <p:cxnSp>
        <p:nvCxnSpPr>
          <p:cNvPr id="486" name="Straight Connector 485"/>
          <p:cNvCxnSpPr/>
          <p:nvPr/>
        </p:nvCxnSpPr>
        <p:spPr>
          <a:xfrm>
            <a:off x="5038648" y="2115275"/>
            <a:ext cx="33" cy="268599"/>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flipV="1">
            <a:off x="4807744" y="2109454"/>
            <a:ext cx="230903" cy="129817"/>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V="1">
            <a:off x="5038647" y="1967996"/>
            <a:ext cx="230937" cy="147278"/>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4811450" y="1998437"/>
            <a:ext cx="33" cy="268599"/>
          </a:xfrm>
          <a:prstGeom prst="line">
            <a:avLst/>
          </a:prstGeom>
          <a:noFill/>
          <a:ln w="6350" cap="flat" cmpd="sng" algn="ctr">
            <a:solidFill>
              <a:srgbClr val="5B9BD5"/>
            </a:solidFill>
            <a:prstDash val="solid"/>
            <a:miter lim="800000"/>
          </a:ln>
          <a:effectLst/>
        </p:spPr>
      </p:cxnSp>
      <p:sp>
        <p:nvSpPr>
          <p:cNvPr id="490" name="Hexagon 489"/>
          <p:cNvSpPr/>
          <p:nvPr/>
        </p:nvSpPr>
        <p:spPr>
          <a:xfrm>
            <a:off x="5135516"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91" name="Hexagon 490"/>
          <p:cNvSpPr/>
          <p:nvPr/>
        </p:nvSpPr>
        <p:spPr>
          <a:xfrm>
            <a:off x="5366453"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92" name="Hexagon 491"/>
          <p:cNvSpPr/>
          <p:nvPr/>
        </p:nvSpPr>
        <p:spPr>
          <a:xfrm>
            <a:off x="5135516"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493" name="Hexagon 492"/>
          <p:cNvSpPr/>
          <p:nvPr/>
        </p:nvSpPr>
        <p:spPr>
          <a:xfrm>
            <a:off x="5366453"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494" name="Straight Connector 493"/>
          <p:cNvCxnSpPr/>
          <p:nvPr/>
        </p:nvCxnSpPr>
        <p:spPr>
          <a:xfrm>
            <a:off x="5272973" y="2245092"/>
            <a:ext cx="230937" cy="135637"/>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5272973" y="1973817"/>
            <a:ext cx="230937" cy="135637"/>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a:off x="5495997" y="2103634"/>
            <a:ext cx="230937" cy="135637"/>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flipH="1">
            <a:off x="5495997" y="2245092"/>
            <a:ext cx="230937" cy="135637"/>
          </a:xfrm>
          <a:prstGeom prst="line">
            <a:avLst/>
          </a:prstGeom>
          <a:noFill/>
          <a:ln w="6350" cap="flat" cmpd="sng" algn="ctr">
            <a:solidFill>
              <a:srgbClr val="5B9BD5"/>
            </a:solidFill>
            <a:prstDash val="solid"/>
            <a:miter lim="800000"/>
          </a:ln>
          <a:effectLst/>
        </p:spPr>
      </p:cxnSp>
      <p:cxnSp>
        <p:nvCxnSpPr>
          <p:cNvPr id="498" name="Straight Connector 497"/>
          <p:cNvCxnSpPr/>
          <p:nvPr/>
        </p:nvCxnSpPr>
        <p:spPr>
          <a:xfrm>
            <a:off x="5500154" y="2115275"/>
            <a:ext cx="33" cy="268599"/>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flipV="1">
            <a:off x="5269250" y="2109454"/>
            <a:ext cx="230903" cy="129817"/>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flipV="1">
            <a:off x="5495997" y="1967996"/>
            <a:ext cx="230937" cy="147278"/>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a:off x="5272956" y="1998437"/>
            <a:ext cx="33" cy="268599"/>
          </a:xfrm>
          <a:prstGeom prst="line">
            <a:avLst/>
          </a:prstGeom>
          <a:noFill/>
          <a:ln w="6350" cap="flat" cmpd="sng" algn="ctr">
            <a:solidFill>
              <a:srgbClr val="5B9BD5"/>
            </a:solidFill>
            <a:prstDash val="solid"/>
            <a:miter lim="800000"/>
          </a:ln>
          <a:effectLst/>
        </p:spPr>
      </p:cxnSp>
      <p:sp>
        <p:nvSpPr>
          <p:cNvPr id="502" name="Hexagon 501"/>
          <p:cNvSpPr/>
          <p:nvPr/>
        </p:nvSpPr>
        <p:spPr>
          <a:xfrm>
            <a:off x="5595020" y="1849823"/>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03" name="Hexagon 502"/>
          <p:cNvSpPr/>
          <p:nvPr/>
        </p:nvSpPr>
        <p:spPr>
          <a:xfrm>
            <a:off x="5825957"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04" name="Hexagon 503"/>
          <p:cNvSpPr/>
          <p:nvPr/>
        </p:nvSpPr>
        <p:spPr>
          <a:xfrm>
            <a:off x="5595020"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05" name="Hexagon 504"/>
          <p:cNvSpPr/>
          <p:nvPr/>
        </p:nvSpPr>
        <p:spPr>
          <a:xfrm>
            <a:off x="5825957"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506" name="Straight Connector 505"/>
          <p:cNvCxnSpPr/>
          <p:nvPr/>
        </p:nvCxnSpPr>
        <p:spPr>
          <a:xfrm>
            <a:off x="5732477" y="2245092"/>
            <a:ext cx="230937" cy="135637"/>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a:off x="5732477" y="1973817"/>
            <a:ext cx="230937" cy="135637"/>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5959657" y="2103634"/>
            <a:ext cx="230937" cy="135637"/>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5959657" y="2245092"/>
            <a:ext cx="230937" cy="135637"/>
          </a:xfrm>
          <a:prstGeom prst="line">
            <a:avLst/>
          </a:prstGeom>
          <a:noFill/>
          <a:ln w="6350" cap="flat" cmpd="sng" algn="ctr">
            <a:solidFill>
              <a:srgbClr val="5B9BD5"/>
            </a:solidFill>
            <a:prstDash val="solid"/>
            <a:miter lim="800000"/>
          </a:ln>
          <a:effectLst/>
        </p:spPr>
      </p:cxnSp>
      <p:cxnSp>
        <p:nvCxnSpPr>
          <p:cNvPr id="510" name="Straight Connector 509"/>
          <p:cNvCxnSpPr/>
          <p:nvPr/>
        </p:nvCxnSpPr>
        <p:spPr>
          <a:xfrm>
            <a:off x="5959658" y="2115275"/>
            <a:ext cx="33" cy="268599"/>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V="1">
            <a:off x="5728754" y="2109454"/>
            <a:ext cx="230903" cy="129817"/>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flipV="1">
            <a:off x="5959657" y="1967996"/>
            <a:ext cx="230937" cy="147278"/>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a:off x="5732460" y="1998437"/>
            <a:ext cx="33" cy="268599"/>
          </a:xfrm>
          <a:prstGeom prst="line">
            <a:avLst/>
          </a:prstGeom>
          <a:noFill/>
          <a:ln w="6350" cap="flat" cmpd="sng" algn="ctr">
            <a:solidFill>
              <a:srgbClr val="5B9BD5"/>
            </a:solidFill>
            <a:prstDash val="solid"/>
            <a:miter lim="800000"/>
          </a:ln>
          <a:effectLst/>
        </p:spPr>
      </p:cxnSp>
      <p:sp>
        <p:nvSpPr>
          <p:cNvPr id="514" name="Hexagon 513"/>
          <p:cNvSpPr/>
          <p:nvPr/>
        </p:nvSpPr>
        <p:spPr>
          <a:xfrm>
            <a:off x="6054040"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15" name="Hexagon 514"/>
          <p:cNvSpPr/>
          <p:nvPr/>
        </p:nvSpPr>
        <p:spPr>
          <a:xfrm>
            <a:off x="6284977"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16" name="Hexagon 515"/>
          <p:cNvSpPr/>
          <p:nvPr/>
        </p:nvSpPr>
        <p:spPr>
          <a:xfrm>
            <a:off x="6054040"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17" name="Hexagon 516"/>
          <p:cNvSpPr/>
          <p:nvPr/>
        </p:nvSpPr>
        <p:spPr>
          <a:xfrm>
            <a:off x="6284977"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518" name="Straight Connector 517"/>
          <p:cNvCxnSpPr/>
          <p:nvPr/>
        </p:nvCxnSpPr>
        <p:spPr>
          <a:xfrm>
            <a:off x="6191497" y="2245092"/>
            <a:ext cx="230937" cy="135637"/>
          </a:xfrm>
          <a:prstGeom prst="line">
            <a:avLst/>
          </a:prstGeom>
          <a:noFill/>
          <a:ln w="6350" cap="flat" cmpd="sng" algn="ctr">
            <a:solidFill>
              <a:srgbClr val="5B9BD5"/>
            </a:solidFill>
            <a:prstDash val="solid"/>
            <a:miter lim="800000"/>
          </a:ln>
          <a:effectLst/>
        </p:spPr>
      </p:cxnSp>
      <p:cxnSp>
        <p:nvCxnSpPr>
          <p:cNvPr id="519" name="Straight Connector 518"/>
          <p:cNvCxnSpPr/>
          <p:nvPr/>
        </p:nvCxnSpPr>
        <p:spPr>
          <a:xfrm>
            <a:off x="6191497" y="1978366"/>
            <a:ext cx="230937" cy="135637"/>
          </a:xfrm>
          <a:prstGeom prst="line">
            <a:avLst/>
          </a:prstGeom>
          <a:noFill/>
          <a:ln w="6350" cap="flat" cmpd="sng" algn="ctr">
            <a:solidFill>
              <a:srgbClr val="5B9BD5"/>
            </a:solidFill>
            <a:prstDash val="solid"/>
            <a:miter lim="800000"/>
          </a:ln>
          <a:effectLst/>
        </p:spPr>
      </p:cxnSp>
      <p:cxnSp>
        <p:nvCxnSpPr>
          <p:cNvPr id="520" name="Straight Connector 519"/>
          <p:cNvCxnSpPr/>
          <p:nvPr/>
        </p:nvCxnSpPr>
        <p:spPr>
          <a:xfrm>
            <a:off x="6418677" y="2103634"/>
            <a:ext cx="230937" cy="135637"/>
          </a:xfrm>
          <a:prstGeom prst="line">
            <a:avLst/>
          </a:prstGeom>
          <a:noFill/>
          <a:ln w="6350" cap="flat" cmpd="sng" algn="ctr">
            <a:solidFill>
              <a:srgbClr val="5B9BD5"/>
            </a:solidFill>
            <a:prstDash val="solid"/>
            <a:miter lim="800000"/>
          </a:ln>
          <a:effectLst/>
        </p:spPr>
      </p:cxnSp>
      <p:cxnSp>
        <p:nvCxnSpPr>
          <p:cNvPr id="521" name="Straight Connector 520"/>
          <p:cNvCxnSpPr/>
          <p:nvPr/>
        </p:nvCxnSpPr>
        <p:spPr>
          <a:xfrm flipH="1">
            <a:off x="6418677" y="2245092"/>
            <a:ext cx="230937" cy="135637"/>
          </a:xfrm>
          <a:prstGeom prst="line">
            <a:avLst/>
          </a:prstGeom>
          <a:noFill/>
          <a:ln w="6350" cap="flat" cmpd="sng" algn="ctr">
            <a:solidFill>
              <a:srgbClr val="5B9BD5"/>
            </a:solidFill>
            <a:prstDash val="solid"/>
            <a:miter lim="800000"/>
          </a:ln>
          <a:effectLst/>
        </p:spPr>
      </p:cxnSp>
      <p:cxnSp>
        <p:nvCxnSpPr>
          <p:cNvPr id="522" name="Straight Connector 521"/>
          <p:cNvCxnSpPr/>
          <p:nvPr/>
        </p:nvCxnSpPr>
        <p:spPr>
          <a:xfrm>
            <a:off x="6418678" y="2115275"/>
            <a:ext cx="33" cy="268599"/>
          </a:xfrm>
          <a:prstGeom prst="line">
            <a:avLst/>
          </a:prstGeom>
          <a:noFill/>
          <a:ln w="6350" cap="flat" cmpd="sng" algn="ctr">
            <a:solidFill>
              <a:srgbClr val="5B9BD5"/>
            </a:solidFill>
            <a:prstDash val="solid"/>
            <a:miter lim="800000"/>
          </a:ln>
          <a:effectLst/>
        </p:spPr>
      </p:cxnSp>
      <p:cxnSp>
        <p:nvCxnSpPr>
          <p:cNvPr id="523" name="Straight Connector 522"/>
          <p:cNvCxnSpPr/>
          <p:nvPr/>
        </p:nvCxnSpPr>
        <p:spPr>
          <a:xfrm flipV="1">
            <a:off x="6187774" y="2109454"/>
            <a:ext cx="230903" cy="129817"/>
          </a:xfrm>
          <a:prstGeom prst="line">
            <a:avLst/>
          </a:prstGeom>
          <a:noFill/>
          <a:ln w="6350" cap="flat" cmpd="sng" algn="ctr">
            <a:solidFill>
              <a:srgbClr val="5B9BD5"/>
            </a:solidFill>
            <a:prstDash val="solid"/>
            <a:miter lim="800000"/>
          </a:ln>
          <a:effectLst/>
        </p:spPr>
      </p:cxnSp>
      <p:cxnSp>
        <p:nvCxnSpPr>
          <p:cNvPr id="524" name="Straight Connector 523"/>
          <p:cNvCxnSpPr/>
          <p:nvPr/>
        </p:nvCxnSpPr>
        <p:spPr>
          <a:xfrm flipV="1">
            <a:off x="6418677" y="1967996"/>
            <a:ext cx="230937" cy="147278"/>
          </a:xfrm>
          <a:prstGeom prst="line">
            <a:avLst/>
          </a:prstGeom>
          <a:noFill/>
          <a:ln w="6350" cap="flat" cmpd="sng" algn="ctr">
            <a:solidFill>
              <a:srgbClr val="5B9BD5"/>
            </a:solidFill>
            <a:prstDash val="solid"/>
            <a:miter lim="800000"/>
          </a:ln>
          <a:effectLst/>
        </p:spPr>
      </p:cxnSp>
      <p:cxnSp>
        <p:nvCxnSpPr>
          <p:cNvPr id="525" name="Straight Connector 524"/>
          <p:cNvCxnSpPr/>
          <p:nvPr/>
        </p:nvCxnSpPr>
        <p:spPr>
          <a:xfrm>
            <a:off x="6191480" y="1998437"/>
            <a:ext cx="33" cy="268599"/>
          </a:xfrm>
          <a:prstGeom prst="line">
            <a:avLst/>
          </a:prstGeom>
          <a:noFill/>
          <a:ln w="6350" cap="flat" cmpd="sng" algn="ctr">
            <a:solidFill>
              <a:srgbClr val="5B9BD5"/>
            </a:solidFill>
            <a:prstDash val="solid"/>
            <a:miter lim="800000"/>
          </a:ln>
          <a:effectLst/>
        </p:spPr>
      </p:cxnSp>
      <p:sp>
        <p:nvSpPr>
          <p:cNvPr id="526" name="Hexagon 525"/>
          <p:cNvSpPr/>
          <p:nvPr/>
        </p:nvSpPr>
        <p:spPr>
          <a:xfrm>
            <a:off x="6517216"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27" name="Hexagon 526"/>
          <p:cNvSpPr/>
          <p:nvPr/>
        </p:nvSpPr>
        <p:spPr>
          <a:xfrm>
            <a:off x="6748153"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28" name="Hexagon 527"/>
          <p:cNvSpPr/>
          <p:nvPr/>
        </p:nvSpPr>
        <p:spPr>
          <a:xfrm>
            <a:off x="6517216"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29" name="Hexagon 528"/>
          <p:cNvSpPr/>
          <p:nvPr/>
        </p:nvSpPr>
        <p:spPr>
          <a:xfrm>
            <a:off x="6748153"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530" name="Straight Connector 529"/>
          <p:cNvCxnSpPr/>
          <p:nvPr/>
        </p:nvCxnSpPr>
        <p:spPr>
          <a:xfrm>
            <a:off x="6654673" y="2245092"/>
            <a:ext cx="230937" cy="135637"/>
          </a:xfrm>
          <a:prstGeom prst="line">
            <a:avLst/>
          </a:prstGeom>
          <a:noFill/>
          <a:ln w="6350" cap="flat" cmpd="sng" algn="ctr">
            <a:solidFill>
              <a:srgbClr val="5B9BD5"/>
            </a:solidFill>
            <a:prstDash val="solid"/>
            <a:miter lim="800000"/>
          </a:ln>
          <a:effectLst/>
        </p:spPr>
      </p:cxnSp>
      <p:cxnSp>
        <p:nvCxnSpPr>
          <p:cNvPr id="531" name="Straight Connector 530"/>
          <p:cNvCxnSpPr/>
          <p:nvPr/>
        </p:nvCxnSpPr>
        <p:spPr>
          <a:xfrm>
            <a:off x="6654673" y="1973817"/>
            <a:ext cx="230937" cy="135637"/>
          </a:xfrm>
          <a:prstGeom prst="line">
            <a:avLst/>
          </a:prstGeom>
          <a:noFill/>
          <a:ln w="6350" cap="flat" cmpd="sng" algn="ctr">
            <a:solidFill>
              <a:srgbClr val="5B9BD5"/>
            </a:solidFill>
            <a:prstDash val="solid"/>
            <a:miter lim="800000"/>
          </a:ln>
          <a:effectLst/>
        </p:spPr>
      </p:cxnSp>
      <p:cxnSp>
        <p:nvCxnSpPr>
          <p:cNvPr id="532" name="Straight Connector 531"/>
          <p:cNvCxnSpPr/>
          <p:nvPr/>
        </p:nvCxnSpPr>
        <p:spPr>
          <a:xfrm>
            <a:off x="6881853" y="2103634"/>
            <a:ext cx="230937" cy="135637"/>
          </a:xfrm>
          <a:prstGeom prst="line">
            <a:avLst/>
          </a:prstGeom>
          <a:noFill/>
          <a:ln w="6350" cap="flat" cmpd="sng" algn="ctr">
            <a:solidFill>
              <a:srgbClr val="5B9BD5"/>
            </a:solidFill>
            <a:prstDash val="solid"/>
            <a:miter lim="800000"/>
          </a:ln>
          <a:effectLst/>
        </p:spPr>
      </p:cxnSp>
      <p:cxnSp>
        <p:nvCxnSpPr>
          <p:cNvPr id="533" name="Straight Connector 532"/>
          <p:cNvCxnSpPr/>
          <p:nvPr/>
        </p:nvCxnSpPr>
        <p:spPr>
          <a:xfrm flipH="1">
            <a:off x="6881853" y="2245092"/>
            <a:ext cx="230937" cy="135637"/>
          </a:xfrm>
          <a:prstGeom prst="line">
            <a:avLst/>
          </a:prstGeom>
          <a:noFill/>
          <a:ln w="6350" cap="flat" cmpd="sng" algn="ctr">
            <a:solidFill>
              <a:srgbClr val="5B9BD5"/>
            </a:solidFill>
            <a:prstDash val="solid"/>
            <a:miter lim="800000"/>
          </a:ln>
          <a:effectLst/>
        </p:spPr>
      </p:cxnSp>
      <p:cxnSp>
        <p:nvCxnSpPr>
          <p:cNvPr id="534" name="Straight Connector 533"/>
          <p:cNvCxnSpPr/>
          <p:nvPr/>
        </p:nvCxnSpPr>
        <p:spPr>
          <a:xfrm>
            <a:off x="6881854" y="2115275"/>
            <a:ext cx="33" cy="268599"/>
          </a:xfrm>
          <a:prstGeom prst="line">
            <a:avLst/>
          </a:prstGeom>
          <a:noFill/>
          <a:ln w="6350" cap="flat" cmpd="sng" algn="ctr">
            <a:solidFill>
              <a:srgbClr val="5B9BD5"/>
            </a:solidFill>
            <a:prstDash val="solid"/>
            <a:miter lim="800000"/>
          </a:ln>
          <a:effectLst/>
        </p:spPr>
      </p:cxnSp>
      <p:cxnSp>
        <p:nvCxnSpPr>
          <p:cNvPr id="535" name="Straight Connector 534"/>
          <p:cNvCxnSpPr/>
          <p:nvPr/>
        </p:nvCxnSpPr>
        <p:spPr>
          <a:xfrm flipV="1">
            <a:off x="6650950" y="2109454"/>
            <a:ext cx="230903" cy="129817"/>
          </a:xfrm>
          <a:prstGeom prst="line">
            <a:avLst/>
          </a:prstGeom>
          <a:noFill/>
          <a:ln w="6350" cap="flat" cmpd="sng" algn="ctr">
            <a:solidFill>
              <a:srgbClr val="5B9BD5"/>
            </a:solidFill>
            <a:prstDash val="solid"/>
            <a:miter lim="800000"/>
          </a:ln>
          <a:effectLst/>
        </p:spPr>
      </p:cxnSp>
      <p:cxnSp>
        <p:nvCxnSpPr>
          <p:cNvPr id="536" name="Straight Connector 535"/>
          <p:cNvCxnSpPr/>
          <p:nvPr/>
        </p:nvCxnSpPr>
        <p:spPr>
          <a:xfrm flipV="1">
            <a:off x="6881853" y="1967996"/>
            <a:ext cx="230937" cy="147278"/>
          </a:xfrm>
          <a:prstGeom prst="line">
            <a:avLst/>
          </a:prstGeom>
          <a:noFill/>
          <a:ln w="6350" cap="flat" cmpd="sng" algn="ctr">
            <a:solidFill>
              <a:srgbClr val="5B9BD5"/>
            </a:solidFill>
            <a:prstDash val="solid"/>
            <a:miter lim="800000"/>
          </a:ln>
          <a:effectLst/>
        </p:spPr>
      </p:cxnSp>
      <p:cxnSp>
        <p:nvCxnSpPr>
          <p:cNvPr id="537" name="Straight Connector 536"/>
          <p:cNvCxnSpPr/>
          <p:nvPr/>
        </p:nvCxnSpPr>
        <p:spPr>
          <a:xfrm>
            <a:off x="6662968" y="1998437"/>
            <a:ext cx="33" cy="268599"/>
          </a:xfrm>
          <a:prstGeom prst="line">
            <a:avLst/>
          </a:prstGeom>
          <a:noFill/>
          <a:ln w="6350" cap="flat" cmpd="sng" algn="ctr">
            <a:solidFill>
              <a:srgbClr val="5B9BD5"/>
            </a:solidFill>
            <a:prstDash val="solid"/>
            <a:miter lim="800000"/>
          </a:ln>
          <a:effectLst/>
        </p:spPr>
      </p:cxnSp>
      <p:sp>
        <p:nvSpPr>
          <p:cNvPr id="538" name="Hexagon 537"/>
          <p:cNvSpPr/>
          <p:nvPr/>
        </p:nvSpPr>
        <p:spPr>
          <a:xfrm>
            <a:off x="6978722"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39" name="Hexagon 538"/>
          <p:cNvSpPr/>
          <p:nvPr/>
        </p:nvSpPr>
        <p:spPr>
          <a:xfrm>
            <a:off x="7209659"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40" name="Hexagon 539"/>
          <p:cNvSpPr/>
          <p:nvPr/>
        </p:nvSpPr>
        <p:spPr>
          <a:xfrm>
            <a:off x="6978722"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41" name="Hexagon 540"/>
          <p:cNvSpPr/>
          <p:nvPr/>
        </p:nvSpPr>
        <p:spPr>
          <a:xfrm>
            <a:off x="7209659"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542" name="Straight Connector 541"/>
          <p:cNvCxnSpPr/>
          <p:nvPr/>
        </p:nvCxnSpPr>
        <p:spPr>
          <a:xfrm>
            <a:off x="7116179" y="2245092"/>
            <a:ext cx="230937" cy="135637"/>
          </a:xfrm>
          <a:prstGeom prst="line">
            <a:avLst/>
          </a:prstGeom>
          <a:noFill/>
          <a:ln w="6350" cap="flat" cmpd="sng" algn="ctr">
            <a:solidFill>
              <a:srgbClr val="5B9BD5"/>
            </a:solidFill>
            <a:prstDash val="solid"/>
            <a:miter lim="800000"/>
          </a:ln>
          <a:effectLst/>
        </p:spPr>
      </p:cxnSp>
      <p:cxnSp>
        <p:nvCxnSpPr>
          <p:cNvPr id="543" name="Straight Connector 542"/>
          <p:cNvCxnSpPr/>
          <p:nvPr/>
        </p:nvCxnSpPr>
        <p:spPr>
          <a:xfrm>
            <a:off x="7116179" y="1973817"/>
            <a:ext cx="230937" cy="135637"/>
          </a:xfrm>
          <a:prstGeom prst="line">
            <a:avLst/>
          </a:prstGeom>
          <a:noFill/>
          <a:ln w="6350" cap="flat" cmpd="sng" algn="ctr">
            <a:solidFill>
              <a:srgbClr val="5B9BD5"/>
            </a:solidFill>
            <a:prstDash val="solid"/>
            <a:miter lim="800000"/>
          </a:ln>
          <a:effectLst/>
        </p:spPr>
      </p:cxnSp>
      <p:cxnSp>
        <p:nvCxnSpPr>
          <p:cNvPr id="544" name="Straight Connector 543"/>
          <p:cNvCxnSpPr/>
          <p:nvPr/>
        </p:nvCxnSpPr>
        <p:spPr>
          <a:xfrm>
            <a:off x="7347031" y="2103634"/>
            <a:ext cx="230937" cy="135637"/>
          </a:xfrm>
          <a:prstGeom prst="line">
            <a:avLst/>
          </a:prstGeom>
          <a:noFill/>
          <a:ln w="6350" cap="flat" cmpd="sng" algn="ctr">
            <a:solidFill>
              <a:srgbClr val="5B9BD5"/>
            </a:solidFill>
            <a:prstDash val="solid"/>
            <a:miter lim="800000"/>
          </a:ln>
          <a:effectLst/>
        </p:spPr>
      </p:cxnSp>
      <p:cxnSp>
        <p:nvCxnSpPr>
          <p:cNvPr id="545" name="Straight Connector 544"/>
          <p:cNvCxnSpPr/>
          <p:nvPr/>
        </p:nvCxnSpPr>
        <p:spPr>
          <a:xfrm flipH="1">
            <a:off x="7347031" y="2245092"/>
            <a:ext cx="230937" cy="135637"/>
          </a:xfrm>
          <a:prstGeom prst="line">
            <a:avLst/>
          </a:prstGeom>
          <a:noFill/>
          <a:ln w="6350" cap="flat" cmpd="sng" algn="ctr">
            <a:solidFill>
              <a:srgbClr val="5B9BD5"/>
            </a:solidFill>
            <a:prstDash val="solid"/>
            <a:miter lim="800000"/>
          </a:ln>
          <a:effectLst/>
        </p:spPr>
      </p:cxnSp>
      <p:cxnSp>
        <p:nvCxnSpPr>
          <p:cNvPr id="546" name="Straight Connector 545"/>
          <p:cNvCxnSpPr/>
          <p:nvPr/>
        </p:nvCxnSpPr>
        <p:spPr>
          <a:xfrm>
            <a:off x="7343360" y="2115275"/>
            <a:ext cx="33" cy="268599"/>
          </a:xfrm>
          <a:prstGeom prst="line">
            <a:avLst/>
          </a:prstGeom>
          <a:noFill/>
          <a:ln w="6350" cap="flat" cmpd="sng" algn="ctr">
            <a:solidFill>
              <a:srgbClr val="5B9BD5"/>
            </a:solidFill>
            <a:prstDash val="solid"/>
            <a:miter lim="800000"/>
          </a:ln>
          <a:effectLst/>
        </p:spPr>
      </p:cxnSp>
      <p:cxnSp>
        <p:nvCxnSpPr>
          <p:cNvPr id="547" name="Straight Connector 546"/>
          <p:cNvCxnSpPr/>
          <p:nvPr/>
        </p:nvCxnSpPr>
        <p:spPr>
          <a:xfrm flipV="1">
            <a:off x="7112456" y="2109454"/>
            <a:ext cx="230903" cy="129817"/>
          </a:xfrm>
          <a:prstGeom prst="line">
            <a:avLst/>
          </a:prstGeom>
          <a:noFill/>
          <a:ln w="6350" cap="flat" cmpd="sng" algn="ctr">
            <a:solidFill>
              <a:srgbClr val="5B9BD5"/>
            </a:solidFill>
            <a:prstDash val="solid"/>
            <a:miter lim="800000"/>
          </a:ln>
          <a:effectLst/>
        </p:spPr>
      </p:cxnSp>
      <p:cxnSp>
        <p:nvCxnSpPr>
          <p:cNvPr id="548" name="Straight Connector 547"/>
          <p:cNvCxnSpPr/>
          <p:nvPr/>
        </p:nvCxnSpPr>
        <p:spPr>
          <a:xfrm flipV="1">
            <a:off x="7347031" y="1967996"/>
            <a:ext cx="230937" cy="147278"/>
          </a:xfrm>
          <a:prstGeom prst="line">
            <a:avLst/>
          </a:prstGeom>
          <a:noFill/>
          <a:ln w="6350" cap="flat" cmpd="sng" algn="ctr">
            <a:solidFill>
              <a:srgbClr val="5B9BD5"/>
            </a:solidFill>
            <a:prstDash val="solid"/>
            <a:miter lim="800000"/>
          </a:ln>
          <a:effectLst/>
        </p:spPr>
      </p:cxnSp>
      <p:cxnSp>
        <p:nvCxnSpPr>
          <p:cNvPr id="549" name="Straight Connector 548"/>
          <p:cNvCxnSpPr/>
          <p:nvPr/>
        </p:nvCxnSpPr>
        <p:spPr>
          <a:xfrm>
            <a:off x="7116162" y="1998437"/>
            <a:ext cx="33" cy="268599"/>
          </a:xfrm>
          <a:prstGeom prst="line">
            <a:avLst/>
          </a:prstGeom>
          <a:noFill/>
          <a:ln w="6350" cap="flat" cmpd="sng" algn="ctr">
            <a:solidFill>
              <a:srgbClr val="5B9BD5"/>
            </a:solidFill>
            <a:prstDash val="solid"/>
            <a:miter lim="800000"/>
          </a:ln>
          <a:effectLst/>
        </p:spPr>
      </p:cxnSp>
      <p:sp>
        <p:nvSpPr>
          <p:cNvPr id="550" name="Hexagon 549"/>
          <p:cNvSpPr/>
          <p:nvPr/>
        </p:nvSpPr>
        <p:spPr>
          <a:xfrm>
            <a:off x="7441414"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51" name="Hexagon 550"/>
          <p:cNvSpPr/>
          <p:nvPr/>
        </p:nvSpPr>
        <p:spPr>
          <a:xfrm>
            <a:off x="7672351"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52" name="Hexagon 551"/>
          <p:cNvSpPr/>
          <p:nvPr/>
        </p:nvSpPr>
        <p:spPr>
          <a:xfrm>
            <a:off x="7441414"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53" name="Hexagon 552"/>
          <p:cNvSpPr/>
          <p:nvPr/>
        </p:nvSpPr>
        <p:spPr>
          <a:xfrm>
            <a:off x="7672351"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554" name="Straight Connector 553"/>
          <p:cNvCxnSpPr/>
          <p:nvPr/>
        </p:nvCxnSpPr>
        <p:spPr>
          <a:xfrm>
            <a:off x="7578871" y="2245092"/>
            <a:ext cx="230937" cy="135637"/>
          </a:xfrm>
          <a:prstGeom prst="line">
            <a:avLst/>
          </a:prstGeom>
          <a:noFill/>
          <a:ln w="6350" cap="flat" cmpd="sng" algn="ctr">
            <a:solidFill>
              <a:srgbClr val="5B9BD5"/>
            </a:solidFill>
            <a:prstDash val="solid"/>
            <a:miter lim="800000"/>
          </a:ln>
          <a:effectLst/>
        </p:spPr>
      </p:cxnSp>
      <p:cxnSp>
        <p:nvCxnSpPr>
          <p:cNvPr id="555" name="Straight Connector 554"/>
          <p:cNvCxnSpPr/>
          <p:nvPr/>
        </p:nvCxnSpPr>
        <p:spPr>
          <a:xfrm>
            <a:off x="7578871" y="1973817"/>
            <a:ext cx="230937" cy="135637"/>
          </a:xfrm>
          <a:prstGeom prst="line">
            <a:avLst/>
          </a:prstGeom>
          <a:noFill/>
          <a:ln w="6350" cap="flat" cmpd="sng" algn="ctr">
            <a:solidFill>
              <a:srgbClr val="5B9BD5"/>
            </a:solidFill>
            <a:prstDash val="solid"/>
            <a:miter lim="800000"/>
          </a:ln>
          <a:effectLst/>
        </p:spPr>
      </p:cxnSp>
      <p:cxnSp>
        <p:nvCxnSpPr>
          <p:cNvPr id="556" name="Straight Connector 555"/>
          <p:cNvCxnSpPr/>
          <p:nvPr/>
        </p:nvCxnSpPr>
        <p:spPr>
          <a:xfrm>
            <a:off x="7802379" y="2103634"/>
            <a:ext cx="230937" cy="135637"/>
          </a:xfrm>
          <a:prstGeom prst="line">
            <a:avLst/>
          </a:prstGeom>
          <a:noFill/>
          <a:ln w="6350" cap="flat" cmpd="sng" algn="ctr">
            <a:solidFill>
              <a:srgbClr val="5B9BD5"/>
            </a:solidFill>
            <a:prstDash val="solid"/>
            <a:miter lim="800000"/>
          </a:ln>
          <a:effectLst/>
        </p:spPr>
      </p:cxnSp>
      <p:cxnSp>
        <p:nvCxnSpPr>
          <p:cNvPr id="557" name="Straight Connector 556"/>
          <p:cNvCxnSpPr/>
          <p:nvPr/>
        </p:nvCxnSpPr>
        <p:spPr>
          <a:xfrm flipH="1">
            <a:off x="7802379" y="2245092"/>
            <a:ext cx="230937" cy="135637"/>
          </a:xfrm>
          <a:prstGeom prst="line">
            <a:avLst/>
          </a:prstGeom>
          <a:noFill/>
          <a:ln w="6350" cap="flat" cmpd="sng" algn="ctr">
            <a:solidFill>
              <a:srgbClr val="5B9BD5"/>
            </a:solidFill>
            <a:prstDash val="solid"/>
            <a:miter lim="800000"/>
          </a:ln>
          <a:effectLst/>
        </p:spPr>
      </p:cxnSp>
      <p:cxnSp>
        <p:nvCxnSpPr>
          <p:cNvPr id="558" name="Straight Connector 557"/>
          <p:cNvCxnSpPr/>
          <p:nvPr/>
        </p:nvCxnSpPr>
        <p:spPr>
          <a:xfrm>
            <a:off x="7802380" y="2115275"/>
            <a:ext cx="33" cy="268599"/>
          </a:xfrm>
          <a:prstGeom prst="line">
            <a:avLst/>
          </a:prstGeom>
          <a:noFill/>
          <a:ln w="6350" cap="flat" cmpd="sng" algn="ctr">
            <a:solidFill>
              <a:srgbClr val="5B9BD5"/>
            </a:solidFill>
            <a:prstDash val="solid"/>
            <a:miter lim="800000"/>
          </a:ln>
          <a:effectLst/>
        </p:spPr>
      </p:cxnSp>
      <p:cxnSp>
        <p:nvCxnSpPr>
          <p:cNvPr id="559" name="Straight Connector 558"/>
          <p:cNvCxnSpPr/>
          <p:nvPr/>
        </p:nvCxnSpPr>
        <p:spPr>
          <a:xfrm flipV="1">
            <a:off x="7575148" y="2109454"/>
            <a:ext cx="230903" cy="129817"/>
          </a:xfrm>
          <a:prstGeom prst="line">
            <a:avLst/>
          </a:prstGeom>
          <a:noFill/>
          <a:ln w="6350" cap="flat" cmpd="sng" algn="ctr">
            <a:solidFill>
              <a:srgbClr val="5B9BD5"/>
            </a:solidFill>
            <a:prstDash val="solid"/>
            <a:miter lim="800000"/>
          </a:ln>
          <a:effectLst/>
        </p:spPr>
      </p:cxnSp>
      <p:cxnSp>
        <p:nvCxnSpPr>
          <p:cNvPr id="560" name="Straight Connector 559"/>
          <p:cNvCxnSpPr/>
          <p:nvPr/>
        </p:nvCxnSpPr>
        <p:spPr>
          <a:xfrm flipV="1">
            <a:off x="7802379" y="1967996"/>
            <a:ext cx="230937" cy="147278"/>
          </a:xfrm>
          <a:prstGeom prst="line">
            <a:avLst/>
          </a:prstGeom>
          <a:noFill/>
          <a:ln w="6350" cap="flat" cmpd="sng" algn="ctr">
            <a:solidFill>
              <a:srgbClr val="5B9BD5"/>
            </a:solidFill>
            <a:prstDash val="solid"/>
            <a:miter lim="800000"/>
          </a:ln>
          <a:effectLst/>
        </p:spPr>
      </p:cxnSp>
      <p:cxnSp>
        <p:nvCxnSpPr>
          <p:cNvPr id="561" name="Straight Connector 560"/>
          <p:cNvCxnSpPr/>
          <p:nvPr/>
        </p:nvCxnSpPr>
        <p:spPr>
          <a:xfrm>
            <a:off x="7578854" y="1998437"/>
            <a:ext cx="33" cy="268599"/>
          </a:xfrm>
          <a:prstGeom prst="line">
            <a:avLst/>
          </a:prstGeom>
          <a:noFill/>
          <a:ln w="6350" cap="flat" cmpd="sng" algn="ctr">
            <a:solidFill>
              <a:srgbClr val="5B9BD5"/>
            </a:solidFill>
            <a:prstDash val="solid"/>
            <a:miter lim="800000"/>
          </a:ln>
          <a:effectLst/>
        </p:spPr>
      </p:cxnSp>
      <p:sp>
        <p:nvSpPr>
          <p:cNvPr id="562" name="Hexagon 561"/>
          <p:cNvSpPr/>
          <p:nvPr/>
        </p:nvSpPr>
        <p:spPr>
          <a:xfrm>
            <a:off x="7902040"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63" name="Hexagon 562"/>
          <p:cNvSpPr/>
          <p:nvPr/>
        </p:nvSpPr>
        <p:spPr>
          <a:xfrm>
            <a:off x="8132977"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64" name="Hexagon 563"/>
          <p:cNvSpPr/>
          <p:nvPr/>
        </p:nvSpPr>
        <p:spPr>
          <a:xfrm>
            <a:off x="7902040"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65" name="Hexagon 564"/>
          <p:cNvSpPr/>
          <p:nvPr/>
        </p:nvSpPr>
        <p:spPr>
          <a:xfrm>
            <a:off x="8132977"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566" name="Straight Connector 565"/>
          <p:cNvCxnSpPr/>
          <p:nvPr/>
        </p:nvCxnSpPr>
        <p:spPr>
          <a:xfrm>
            <a:off x="8039497" y="2248636"/>
            <a:ext cx="230937" cy="135637"/>
          </a:xfrm>
          <a:prstGeom prst="line">
            <a:avLst/>
          </a:prstGeom>
          <a:noFill/>
          <a:ln w="6350" cap="flat" cmpd="sng" algn="ctr">
            <a:solidFill>
              <a:srgbClr val="5B9BD5"/>
            </a:solidFill>
            <a:prstDash val="solid"/>
            <a:miter lim="800000"/>
          </a:ln>
          <a:effectLst/>
        </p:spPr>
      </p:cxnSp>
      <p:cxnSp>
        <p:nvCxnSpPr>
          <p:cNvPr id="567" name="Straight Connector 566"/>
          <p:cNvCxnSpPr/>
          <p:nvPr/>
        </p:nvCxnSpPr>
        <p:spPr>
          <a:xfrm>
            <a:off x="8039497" y="1977361"/>
            <a:ext cx="230937" cy="135637"/>
          </a:xfrm>
          <a:prstGeom prst="line">
            <a:avLst/>
          </a:prstGeom>
          <a:noFill/>
          <a:ln w="6350" cap="flat" cmpd="sng" algn="ctr">
            <a:solidFill>
              <a:srgbClr val="5B9BD5"/>
            </a:solidFill>
            <a:prstDash val="solid"/>
            <a:miter lim="800000"/>
          </a:ln>
          <a:effectLst/>
        </p:spPr>
      </p:cxnSp>
      <p:cxnSp>
        <p:nvCxnSpPr>
          <p:cNvPr id="568" name="Straight Connector 567"/>
          <p:cNvCxnSpPr/>
          <p:nvPr/>
        </p:nvCxnSpPr>
        <p:spPr>
          <a:xfrm>
            <a:off x="8266677" y="2107178"/>
            <a:ext cx="230937" cy="135637"/>
          </a:xfrm>
          <a:prstGeom prst="line">
            <a:avLst/>
          </a:prstGeom>
          <a:noFill/>
          <a:ln w="6350" cap="flat" cmpd="sng" algn="ctr">
            <a:solidFill>
              <a:srgbClr val="5B9BD5"/>
            </a:solidFill>
            <a:prstDash val="solid"/>
            <a:miter lim="800000"/>
          </a:ln>
          <a:effectLst/>
        </p:spPr>
      </p:cxnSp>
      <p:cxnSp>
        <p:nvCxnSpPr>
          <p:cNvPr id="569" name="Straight Connector 568"/>
          <p:cNvCxnSpPr/>
          <p:nvPr/>
        </p:nvCxnSpPr>
        <p:spPr>
          <a:xfrm flipH="1">
            <a:off x="8266677" y="2248636"/>
            <a:ext cx="230937" cy="135637"/>
          </a:xfrm>
          <a:prstGeom prst="line">
            <a:avLst/>
          </a:prstGeom>
          <a:noFill/>
          <a:ln w="6350" cap="flat" cmpd="sng" algn="ctr">
            <a:solidFill>
              <a:srgbClr val="5B9BD5"/>
            </a:solidFill>
            <a:prstDash val="solid"/>
            <a:miter lim="800000"/>
          </a:ln>
          <a:effectLst/>
        </p:spPr>
      </p:cxnSp>
      <p:cxnSp>
        <p:nvCxnSpPr>
          <p:cNvPr id="570" name="Straight Connector 569"/>
          <p:cNvCxnSpPr/>
          <p:nvPr/>
        </p:nvCxnSpPr>
        <p:spPr>
          <a:xfrm>
            <a:off x="8266678" y="2118819"/>
            <a:ext cx="33" cy="268599"/>
          </a:xfrm>
          <a:prstGeom prst="line">
            <a:avLst/>
          </a:prstGeom>
          <a:noFill/>
          <a:ln w="6350" cap="flat" cmpd="sng" algn="ctr">
            <a:solidFill>
              <a:srgbClr val="5B9BD5"/>
            </a:solidFill>
            <a:prstDash val="solid"/>
            <a:miter lim="800000"/>
          </a:ln>
          <a:effectLst/>
        </p:spPr>
      </p:cxnSp>
      <p:cxnSp>
        <p:nvCxnSpPr>
          <p:cNvPr id="571" name="Straight Connector 570"/>
          <p:cNvCxnSpPr/>
          <p:nvPr/>
        </p:nvCxnSpPr>
        <p:spPr>
          <a:xfrm flipV="1">
            <a:off x="8035774" y="2112998"/>
            <a:ext cx="230903" cy="129817"/>
          </a:xfrm>
          <a:prstGeom prst="line">
            <a:avLst/>
          </a:prstGeom>
          <a:noFill/>
          <a:ln w="6350" cap="flat" cmpd="sng" algn="ctr">
            <a:solidFill>
              <a:srgbClr val="5B9BD5"/>
            </a:solidFill>
            <a:prstDash val="solid"/>
            <a:miter lim="800000"/>
          </a:ln>
          <a:effectLst/>
        </p:spPr>
      </p:cxnSp>
      <p:cxnSp>
        <p:nvCxnSpPr>
          <p:cNvPr id="572" name="Straight Connector 571"/>
          <p:cNvCxnSpPr/>
          <p:nvPr/>
        </p:nvCxnSpPr>
        <p:spPr>
          <a:xfrm flipV="1">
            <a:off x="8266677" y="1971540"/>
            <a:ext cx="230937" cy="147278"/>
          </a:xfrm>
          <a:prstGeom prst="line">
            <a:avLst/>
          </a:prstGeom>
          <a:noFill/>
          <a:ln w="6350" cap="flat" cmpd="sng" algn="ctr">
            <a:solidFill>
              <a:srgbClr val="5B9BD5"/>
            </a:solidFill>
            <a:prstDash val="solid"/>
            <a:miter lim="800000"/>
          </a:ln>
          <a:effectLst/>
        </p:spPr>
      </p:cxnSp>
      <p:cxnSp>
        <p:nvCxnSpPr>
          <p:cNvPr id="573" name="Straight Connector 572"/>
          <p:cNvCxnSpPr/>
          <p:nvPr/>
        </p:nvCxnSpPr>
        <p:spPr>
          <a:xfrm>
            <a:off x="8039480" y="2006530"/>
            <a:ext cx="33" cy="268599"/>
          </a:xfrm>
          <a:prstGeom prst="line">
            <a:avLst/>
          </a:prstGeom>
          <a:noFill/>
          <a:ln w="6350" cap="flat" cmpd="sng" algn="ctr">
            <a:solidFill>
              <a:srgbClr val="5B9BD5"/>
            </a:solidFill>
            <a:prstDash val="solid"/>
            <a:miter lim="800000"/>
          </a:ln>
          <a:effectLst/>
        </p:spPr>
      </p:cxnSp>
      <p:sp>
        <p:nvSpPr>
          <p:cNvPr id="574" name="Hexagon 573"/>
          <p:cNvSpPr/>
          <p:nvPr/>
        </p:nvSpPr>
        <p:spPr>
          <a:xfrm>
            <a:off x="8361060"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75" name="Hexagon 574"/>
          <p:cNvSpPr/>
          <p:nvPr/>
        </p:nvSpPr>
        <p:spPr>
          <a:xfrm>
            <a:off x="8588325"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76" name="Hexagon 575"/>
          <p:cNvSpPr/>
          <p:nvPr/>
        </p:nvSpPr>
        <p:spPr>
          <a:xfrm>
            <a:off x="8361060"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77" name="Hexagon 576"/>
          <p:cNvSpPr/>
          <p:nvPr/>
        </p:nvSpPr>
        <p:spPr>
          <a:xfrm>
            <a:off x="8588325"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578" name="Straight Connector 577"/>
          <p:cNvCxnSpPr/>
          <p:nvPr/>
        </p:nvCxnSpPr>
        <p:spPr>
          <a:xfrm>
            <a:off x="8498517" y="2248636"/>
            <a:ext cx="230937" cy="135637"/>
          </a:xfrm>
          <a:prstGeom prst="line">
            <a:avLst/>
          </a:prstGeom>
          <a:noFill/>
          <a:ln w="6350" cap="flat" cmpd="sng" algn="ctr">
            <a:solidFill>
              <a:srgbClr val="5B9BD5"/>
            </a:solidFill>
            <a:prstDash val="solid"/>
            <a:miter lim="800000"/>
          </a:ln>
          <a:effectLst/>
        </p:spPr>
      </p:cxnSp>
      <p:cxnSp>
        <p:nvCxnSpPr>
          <p:cNvPr id="579" name="Straight Connector 578"/>
          <p:cNvCxnSpPr/>
          <p:nvPr/>
        </p:nvCxnSpPr>
        <p:spPr>
          <a:xfrm>
            <a:off x="8498517" y="1977361"/>
            <a:ext cx="230937" cy="135637"/>
          </a:xfrm>
          <a:prstGeom prst="line">
            <a:avLst/>
          </a:prstGeom>
          <a:noFill/>
          <a:ln w="6350" cap="flat" cmpd="sng" algn="ctr">
            <a:solidFill>
              <a:srgbClr val="5B9BD5"/>
            </a:solidFill>
            <a:prstDash val="solid"/>
            <a:miter lim="800000"/>
          </a:ln>
          <a:effectLst/>
        </p:spPr>
      </p:cxnSp>
      <p:cxnSp>
        <p:nvCxnSpPr>
          <p:cNvPr id="580" name="Straight Connector 579"/>
          <p:cNvCxnSpPr/>
          <p:nvPr/>
        </p:nvCxnSpPr>
        <p:spPr>
          <a:xfrm>
            <a:off x="8722025" y="2107178"/>
            <a:ext cx="230937" cy="135637"/>
          </a:xfrm>
          <a:prstGeom prst="line">
            <a:avLst/>
          </a:prstGeom>
          <a:noFill/>
          <a:ln w="6350" cap="flat" cmpd="sng" algn="ctr">
            <a:solidFill>
              <a:srgbClr val="5B9BD5"/>
            </a:solidFill>
            <a:prstDash val="solid"/>
            <a:miter lim="800000"/>
          </a:ln>
          <a:effectLst/>
        </p:spPr>
      </p:cxnSp>
      <p:cxnSp>
        <p:nvCxnSpPr>
          <p:cNvPr id="581" name="Straight Connector 580"/>
          <p:cNvCxnSpPr/>
          <p:nvPr/>
        </p:nvCxnSpPr>
        <p:spPr>
          <a:xfrm flipH="1">
            <a:off x="8722025" y="2248636"/>
            <a:ext cx="230937" cy="135637"/>
          </a:xfrm>
          <a:prstGeom prst="line">
            <a:avLst/>
          </a:prstGeom>
          <a:noFill/>
          <a:ln w="6350" cap="flat" cmpd="sng" algn="ctr">
            <a:solidFill>
              <a:srgbClr val="5B9BD5"/>
            </a:solidFill>
            <a:prstDash val="solid"/>
            <a:miter lim="800000"/>
          </a:ln>
          <a:effectLst/>
        </p:spPr>
      </p:cxnSp>
      <p:cxnSp>
        <p:nvCxnSpPr>
          <p:cNvPr id="582" name="Straight Connector 581"/>
          <p:cNvCxnSpPr/>
          <p:nvPr/>
        </p:nvCxnSpPr>
        <p:spPr>
          <a:xfrm>
            <a:off x="8722026" y="2118819"/>
            <a:ext cx="33" cy="268599"/>
          </a:xfrm>
          <a:prstGeom prst="line">
            <a:avLst/>
          </a:prstGeom>
          <a:noFill/>
          <a:ln w="6350" cap="flat" cmpd="sng" algn="ctr">
            <a:solidFill>
              <a:srgbClr val="5B9BD5"/>
            </a:solidFill>
            <a:prstDash val="solid"/>
            <a:miter lim="800000"/>
          </a:ln>
          <a:effectLst/>
        </p:spPr>
      </p:cxnSp>
      <p:cxnSp>
        <p:nvCxnSpPr>
          <p:cNvPr id="583" name="Straight Connector 582"/>
          <p:cNvCxnSpPr/>
          <p:nvPr/>
        </p:nvCxnSpPr>
        <p:spPr>
          <a:xfrm flipV="1">
            <a:off x="8494794" y="2112998"/>
            <a:ext cx="230903" cy="129817"/>
          </a:xfrm>
          <a:prstGeom prst="line">
            <a:avLst/>
          </a:prstGeom>
          <a:noFill/>
          <a:ln w="6350" cap="flat" cmpd="sng" algn="ctr">
            <a:solidFill>
              <a:srgbClr val="5B9BD5"/>
            </a:solidFill>
            <a:prstDash val="solid"/>
            <a:miter lim="800000"/>
          </a:ln>
          <a:effectLst/>
        </p:spPr>
      </p:cxnSp>
      <p:cxnSp>
        <p:nvCxnSpPr>
          <p:cNvPr id="584" name="Straight Connector 583"/>
          <p:cNvCxnSpPr/>
          <p:nvPr/>
        </p:nvCxnSpPr>
        <p:spPr>
          <a:xfrm flipV="1">
            <a:off x="8722025" y="1971540"/>
            <a:ext cx="230937" cy="147278"/>
          </a:xfrm>
          <a:prstGeom prst="line">
            <a:avLst/>
          </a:prstGeom>
          <a:noFill/>
          <a:ln w="6350" cap="flat" cmpd="sng" algn="ctr">
            <a:solidFill>
              <a:srgbClr val="5B9BD5"/>
            </a:solidFill>
            <a:prstDash val="solid"/>
            <a:miter lim="800000"/>
          </a:ln>
          <a:effectLst/>
        </p:spPr>
      </p:cxnSp>
      <p:cxnSp>
        <p:nvCxnSpPr>
          <p:cNvPr id="585" name="Straight Connector 584"/>
          <p:cNvCxnSpPr/>
          <p:nvPr/>
        </p:nvCxnSpPr>
        <p:spPr>
          <a:xfrm>
            <a:off x="8498500" y="2001981"/>
            <a:ext cx="33" cy="268599"/>
          </a:xfrm>
          <a:prstGeom prst="line">
            <a:avLst/>
          </a:prstGeom>
          <a:noFill/>
          <a:ln w="6350" cap="flat" cmpd="sng" algn="ctr">
            <a:solidFill>
              <a:srgbClr val="5B9BD5"/>
            </a:solidFill>
            <a:prstDash val="solid"/>
            <a:miter lim="800000"/>
          </a:ln>
          <a:effectLst/>
        </p:spPr>
      </p:cxnSp>
      <p:sp>
        <p:nvSpPr>
          <p:cNvPr id="586" name="Hexagon 585"/>
          <p:cNvSpPr/>
          <p:nvPr/>
        </p:nvSpPr>
        <p:spPr>
          <a:xfrm>
            <a:off x="8818894"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87" name="Hexagon 586"/>
          <p:cNvSpPr/>
          <p:nvPr/>
        </p:nvSpPr>
        <p:spPr>
          <a:xfrm>
            <a:off x="9046159"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88" name="Hexagon 587"/>
          <p:cNvSpPr/>
          <p:nvPr/>
        </p:nvSpPr>
        <p:spPr>
          <a:xfrm>
            <a:off x="8818894"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89" name="Hexagon 588"/>
          <p:cNvSpPr/>
          <p:nvPr/>
        </p:nvSpPr>
        <p:spPr>
          <a:xfrm>
            <a:off x="9046159"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590" name="Straight Connector 589"/>
          <p:cNvCxnSpPr/>
          <p:nvPr/>
        </p:nvCxnSpPr>
        <p:spPr>
          <a:xfrm>
            <a:off x="8956351" y="2248636"/>
            <a:ext cx="230937" cy="135637"/>
          </a:xfrm>
          <a:prstGeom prst="line">
            <a:avLst/>
          </a:prstGeom>
          <a:noFill/>
          <a:ln w="6350" cap="flat" cmpd="sng" algn="ctr">
            <a:solidFill>
              <a:srgbClr val="5B9BD5"/>
            </a:solidFill>
            <a:prstDash val="solid"/>
            <a:miter lim="800000"/>
          </a:ln>
          <a:effectLst/>
        </p:spPr>
      </p:cxnSp>
      <p:cxnSp>
        <p:nvCxnSpPr>
          <p:cNvPr id="591" name="Straight Connector 590"/>
          <p:cNvCxnSpPr/>
          <p:nvPr/>
        </p:nvCxnSpPr>
        <p:spPr>
          <a:xfrm>
            <a:off x="8956351" y="1977361"/>
            <a:ext cx="230937" cy="135637"/>
          </a:xfrm>
          <a:prstGeom prst="line">
            <a:avLst/>
          </a:prstGeom>
          <a:noFill/>
          <a:ln w="6350" cap="flat" cmpd="sng" algn="ctr">
            <a:solidFill>
              <a:srgbClr val="5B9BD5"/>
            </a:solidFill>
            <a:prstDash val="solid"/>
            <a:miter lim="800000"/>
          </a:ln>
          <a:effectLst/>
        </p:spPr>
      </p:cxnSp>
      <p:cxnSp>
        <p:nvCxnSpPr>
          <p:cNvPr id="592" name="Straight Connector 591"/>
          <p:cNvCxnSpPr/>
          <p:nvPr/>
        </p:nvCxnSpPr>
        <p:spPr>
          <a:xfrm>
            <a:off x="9167391" y="2107178"/>
            <a:ext cx="230937" cy="135637"/>
          </a:xfrm>
          <a:prstGeom prst="line">
            <a:avLst/>
          </a:prstGeom>
          <a:noFill/>
          <a:ln w="6350" cap="flat" cmpd="sng" algn="ctr">
            <a:solidFill>
              <a:srgbClr val="5B9BD5"/>
            </a:solidFill>
            <a:prstDash val="solid"/>
            <a:miter lim="800000"/>
          </a:ln>
          <a:effectLst/>
        </p:spPr>
      </p:cxnSp>
      <p:cxnSp>
        <p:nvCxnSpPr>
          <p:cNvPr id="593" name="Straight Connector 592"/>
          <p:cNvCxnSpPr/>
          <p:nvPr/>
        </p:nvCxnSpPr>
        <p:spPr>
          <a:xfrm flipH="1">
            <a:off x="9167391" y="2248636"/>
            <a:ext cx="230937" cy="135637"/>
          </a:xfrm>
          <a:prstGeom prst="line">
            <a:avLst/>
          </a:prstGeom>
          <a:noFill/>
          <a:ln w="6350" cap="flat" cmpd="sng" algn="ctr">
            <a:solidFill>
              <a:srgbClr val="5B9BD5"/>
            </a:solidFill>
            <a:prstDash val="solid"/>
            <a:miter lim="800000"/>
          </a:ln>
          <a:effectLst/>
        </p:spPr>
      </p:cxnSp>
      <p:cxnSp>
        <p:nvCxnSpPr>
          <p:cNvPr id="594" name="Straight Connector 593"/>
          <p:cNvCxnSpPr/>
          <p:nvPr/>
        </p:nvCxnSpPr>
        <p:spPr>
          <a:xfrm>
            <a:off x="9179860" y="2118819"/>
            <a:ext cx="33" cy="268599"/>
          </a:xfrm>
          <a:prstGeom prst="line">
            <a:avLst/>
          </a:prstGeom>
          <a:noFill/>
          <a:ln w="6350" cap="flat" cmpd="sng" algn="ctr">
            <a:solidFill>
              <a:srgbClr val="5B9BD5"/>
            </a:solidFill>
            <a:prstDash val="solid"/>
            <a:miter lim="800000"/>
          </a:ln>
          <a:effectLst/>
        </p:spPr>
      </p:cxnSp>
      <p:cxnSp>
        <p:nvCxnSpPr>
          <p:cNvPr id="595" name="Straight Connector 594"/>
          <p:cNvCxnSpPr/>
          <p:nvPr/>
        </p:nvCxnSpPr>
        <p:spPr>
          <a:xfrm flipV="1">
            <a:off x="8952628" y="2112998"/>
            <a:ext cx="230903" cy="129817"/>
          </a:xfrm>
          <a:prstGeom prst="line">
            <a:avLst/>
          </a:prstGeom>
          <a:noFill/>
          <a:ln w="6350" cap="flat" cmpd="sng" algn="ctr">
            <a:solidFill>
              <a:srgbClr val="5B9BD5"/>
            </a:solidFill>
            <a:prstDash val="solid"/>
            <a:miter lim="800000"/>
          </a:ln>
          <a:effectLst/>
        </p:spPr>
      </p:cxnSp>
      <p:cxnSp>
        <p:nvCxnSpPr>
          <p:cNvPr id="596" name="Straight Connector 595"/>
          <p:cNvCxnSpPr/>
          <p:nvPr/>
        </p:nvCxnSpPr>
        <p:spPr>
          <a:xfrm flipV="1">
            <a:off x="9167391" y="1971540"/>
            <a:ext cx="230937" cy="147278"/>
          </a:xfrm>
          <a:prstGeom prst="line">
            <a:avLst/>
          </a:prstGeom>
          <a:noFill/>
          <a:ln w="6350" cap="flat" cmpd="sng" algn="ctr">
            <a:solidFill>
              <a:srgbClr val="5B9BD5"/>
            </a:solidFill>
            <a:prstDash val="solid"/>
            <a:miter lim="800000"/>
          </a:ln>
          <a:effectLst/>
        </p:spPr>
      </p:cxnSp>
      <p:cxnSp>
        <p:nvCxnSpPr>
          <p:cNvPr id="597" name="Straight Connector 596"/>
          <p:cNvCxnSpPr/>
          <p:nvPr/>
        </p:nvCxnSpPr>
        <p:spPr>
          <a:xfrm>
            <a:off x="8956334" y="2001981"/>
            <a:ext cx="33" cy="268599"/>
          </a:xfrm>
          <a:prstGeom prst="line">
            <a:avLst/>
          </a:prstGeom>
          <a:noFill/>
          <a:ln w="6350" cap="flat" cmpd="sng" algn="ctr">
            <a:solidFill>
              <a:srgbClr val="5B9BD5"/>
            </a:solidFill>
            <a:prstDash val="solid"/>
            <a:miter lim="800000"/>
          </a:ln>
          <a:effectLst/>
        </p:spPr>
      </p:cxnSp>
      <p:sp>
        <p:nvSpPr>
          <p:cNvPr id="598" name="Hexagon 597"/>
          <p:cNvSpPr/>
          <p:nvPr/>
        </p:nvSpPr>
        <p:spPr>
          <a:xfrm>
            <a:off x="9271538"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599" name="Hexagon 598"/>
          <p:cNvSpPr/>
          <p:nvPr/>
        </p:nvSpPr>
        <p:spPr>
          <a:xfrm>
            <a:off x="9502475"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00" name="Hexagon 599"/>
          <p:cNvSpPr/>
          <p:nvPr/>
        </p:nvSpPr>
        <p:spPr>
          <a:xfrm>
            <a:off x="9271538"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01" name="Hexagon 600"/>
          <p:cNvSpPr/>
          <p:nvPr/>
        </p:nvSpPr>
        <p:spPr>
          <a:xfrm>
            <a:off x="9502475"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602" name="Straight Connector 601"/>
          <p:cNvCxnSpPr/>
          <p:nvPr/>
        </p:nvCxnSpPr>
        <p:spPr>
          <a:xfrm>
            <a:off x="9408995" y="2248636"/>
            <a:ext cx="230937" cy="135637"/>
          </a:xfrm>
          <a:prstGeom prst="line">
            <a:avLst/>
          </a:prstGeom>
          <a:noFill/>
          <a:ln w="6350" cap="flat" cmpd="sng" algn="ctr">
            <a:solidFill>
              <a:srgbClr val="5B9BD5"/>
            </a:solidFill>
            <a:prstDash val="solid"/>
            <a:miter lim="800000"/>
          </a:ln>
          <a:effectLst/>
        </p:spPr>
      </p:cxnSp>
      <p:cxnSp>
        <p:nvCxnSpPr>
          <p:cNvPr id="603" name="Straight Connector 602"/>
          <p:cNvCxnSpPr/>
          <p:nvPr/>
        </p:nvCxnSpPr>
        <p:spPr>
          <a:xfrm>
            <a:off x="9408995" y="1977361"/>
            <a:ext cx="230937" cy="135637"/>
          </a:xfrm>
          <a:prstGeom prst="line">
            <a:avLst/>
          </a:prstGeom>
          <a:noFill/>
          <a:ln w="6350" cap="flat" cmpd="sng" algn="ctr">
            <a:solidFill>
              <a:srgbClr val="5B9BD5"/>
            </a:solidFill>
            <a:prstDash val="solid"/>
            <a:miter lim="800000"/>
          </a:ln>
          <a:effectLst/>
        </p:spPr>
      </p:cxnSp>
      <p:cxnSp>
        <p:nvCxnSpPr>
          <p:cNvPr id="604" name="Straight Connector 603"/>
          <p:cNvCxnSpPr/>
          <p:nvPr/>
        </p:nvCxnSpPr>
        <p:spPr>
          <a:xfrm>
            <a:off x="9636175" y="2107178"/>
            <a:ext cx="230937" cy="135637"/>
          </a:xfrm>
          <a:prstGeom prst="line">
            <a:avLst/>
          </a:prstGeom>
          <a:noFill/>
          <a:ln w="6350" cap="flat" cmpd="sng" algn="ctr">
            <a:solidFill>
              <a:srgbClr val="5B9BD5"/>
            </a:solidFill>
            <a:prstDash val="solid"/>
            <a:miter lim="800000"/>
          </a:ln>
          <a:effectLst/>
        </p:spPr>
      </p:cxnSp>
      <p:cxnSp>
        <p:nvCxnSpPr>
          <p:cNvPr id="605" name="Straight Connector 604"/>
          <p:cNvCxnSpPr/>
          <p:nvPr/>
        </p:nvCxnSpPr>
        <p:spPr>
          <a:xfrm flipH="1">
            <a:off x="9636175" y="2248636"/>
            <a:ext cx="230937" cy="135637"/>
          </a:xfrm>
          <a:prstGeom prst="line">
            <a:avLst/>
          </a:prstGeom>
          <a:noFill/>
          <a:ln w="6350" cap="flat" cmpd="sng" algn="ctr">
            <a:solidFill>
              <a:srgbClr val="5B9BD5"/>
            </a:solidFill>
            <a:prstDash val="solid"/>
            <a:miter lim="800000"/>
          </a:ln>
          <a:effectLst/>
        </p:spPr>
      </p:cxnSp>
      <p:cxnSp>
        <p:nvCxnSpPr>
          <p:cNvPr id="606" name="Straight Connector 605"/>
          <p:cNvCxnSpPr/>
          <p:nvPr/>
        </p:nvCxnSpPr>
        <p:spPr>
          <a:xfrm>
            <a:off x="9636176" y="2118819"/>
            <a:ext cx="33" cy="268599"/>
          </a:xfrm>
          <a:prstGeom prst="line">
            <a:avLst/>
          </a:prstGeom>
          <a:noFill/>
          <a:ln w="6350" cap="flat" cmpd="sng" algn="ctr">
            <a:solidFill>
              <a:srgbClr val="5B9BD5"/>
            </a:solidFill>
            <a:prstDash val="solid"/>
            <a:miter lim="800000"/>
          </a:ln>
          <a:effectLst/>
        </p:spPr>
      </p:cxnSp>
      <p:cxnSp>
        <p:nvCxnSpPr>
          <p:cNvPr id="607" name="Straight Connector 606"/>
          <p:cNvCxnSpPr/>
          <p:nvPr/>
        </p:nvCxnSpPr>
        <p:spPr>
          <a:xfrm flipV="1">
            <a:off x="9405272" y="2112998"/>
            <a:ext cx="230903" cy="129817"/>
          </a:xfrm>
          <a:prstGeom prst="line">
            <a:avLst/>
          </a:prstGeom>
          <a:noFill/>
          <a:ln w="6350" cap="flat" cmpd="sng" algn="ctr">
            <a:solidFill>
              <a:srgbClr val="5B9BD5"/>
            </a:solidFill>
            <a:prstDash val="solid"/>
            <a:miter lim="800000"/>
          </a:ln>
          <a:effectLst/>
        </p:spPr>
      </p:cxnSp>
      <p:cxnSp>
        <p:nvCxnSpPr>
          <p:cNvPr id="608" name="Straight Connector 607"/>
          <p:cNvCxnSpPr/>
          <p:nvPr/>
        </p:nvCxnSpPr>
        <p:spPr>
          <a:xfrm flipV="1">
            <a:off x="9636175" y="1971540"/>
            <a:ext cx="230937" cy="147278"/>
          </a:xfrm>
          <a:prstGeom prst="line">
            <a:avLst/>
          </a:prstGeom>
          <a:noFill/>
          <a:ln w="6350" cap="flat" cmpd="sng" algn="ctr">
            <a:solidFill>
              <a:srgbClr val="5B9BD5"/>
            </a:solidFill>
            <a:prstDash val="solid"/>
            <a:miter lim="800000"/>
          </a:ln>
          <a:effectLst/>
        </p:spPr>
      </p:cxnSp>
      <p:cxnSp>
        <p:nvCxnSpPr>
          <p:cNvPr id="609" name="Straight Connector 608"/>
          <p:cNvCxnSpPr/>
          <p:nvPr/>
        </p:nvCxnSpPr>
        <p:spPr>
          <a:xfrm>
            <a:off x="9408978" y="2001981"/>
            <a:ext cx="33" cy="268599"/>
          </a:xfrm>
          <a:prstGeom prst="line">
            <a:avLst/>
          </a:prstGeom>
          <a:noFill/>
          <a:ln w="6350" cap="flat" cmpd="sng" algn="ctr">
            <a:solidFill>
              <a:srgbClr val="5B9BD5"/>
            </a:solidFill>
            <a:prstDash val="solid"/>
            <a:miter lim="800000"/>
          </a:ln>
          <a:effectLst/>
        </p:spPr>
      </p:cxnSp>
      <p:sp>
        <p:nvSpPr>
          <p:cNvPr id="610" name="Hexagon 609"/>
          <p:cNvSpPr/>
          <p:nvPr/>
        </p:nvSpPr>
        <p:spPr>
          <a:xfrm>
            <a:off x="9730558"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11" name="Hexagon 610"/>
          <p:cNvSpPr/>
          <p:nvPr/>
        </p:nvSpPr>
        <p:spPr>
          <a:xfrm>
            <a:off x="9961495"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12" name="Hexagon 611"/>
          <p:cNvSpPr/>
          <p:nvPr/>
        </p:nvSpPr>
        <p:spPr>
          <a:xfrm>
            <a:off x="9730558"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13" name="Hexagon 612"/>
          <p:cNvSpPr/>
          <p:nvPr/>
        </p:nvSpPr>
        <p:spPr>
          <a:xfrm>
            <a:off x="9961495"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614" name="Straight Connector 613"/>
          <p:cNvCxnSpPr/>
          <p:nvPr/>
        </p:nvCxnSpPr>
        <p:spPr>
          <a:xfrm>
            <a:off x="9868015" y="2248636"/>
            <a:ext cx="230937" cy="135637"/>
          </a:xfrm>
          <a:prstGeom prst="line">
            <a:avLst/>
          </a:prstGeom>
          <a:noFill/>
          <a:ln w="6350" cap="flat" cmpd="sng" algn="ctr">
            <a:solidFill>
              <a:srgbClr val="5B9BD5"/>
            </a:solidFill>
            <a:prstDash val="solid"/>
            <a:miter lim="800000"/>
          </a:ln>
          <a:effectLst/>
        </p:spPr>
      </p:cxnSp>
      <p:cxnSp>
        <p:nvCxnSpPr>
          <p:cNvPr id="615" name="Straight Connector 614"/>
          <p:cNvCxnSpPr/>
          <p:nvPr/>
        </p:nvCxnSpPr>
        <p:spPr>
          <a:xfrm>
            <a:off x="9868015" y="1977361"/>
            <a:ext cx="230937" cy="135637"/>
          </a:xfrm>
          <a:prstGeom prst="line">
            <a:avLst/>
          </a:prstGeom>
          <a:noFill/>
          <a:ln w="6350" cap="flat" cmpd="sng" algn="ctr">
            <a:solidFill>
              <a:srgbClr val="5B9BD5"/>
            </a:solidFill>
            <a:prstDash val="solid"/>
            <a:miter lim="800000"/>
          </a:ln>
          <a:effectLst/>
        </p:spPr>
      </p:cxnSp>
      <p:cxnSp>
        <p:nvCxnSpPr>
          <p:cNvPr id="616" name="Straight Connector 615"/>
          <p:cNvCxnSpPr/>
          <p:nvPr/>
        </p:nvCxnSpPr>
        <p:spPr>
          <a:xfrm>
            <a:off x="10095195" y="2107178"/>
            <a:ext cx="230937" cy="135637"/>
          </a:xfrm>
          <a:prstGeom prst="line">
            <a:avLst/>
          </a:prstGeom>
          <a:noFill/>
          <a:ln w="6350" cap="flat" cmpd="sng" algn="ctr">
            <a:solidFill>
              <a:srgbClr val="5B9BD5"/>
            </a:solidFill>
            <a:prstDash val="solid"/>
            <a:miter lim="800000"/>
          </a:ln>
          <a:effectLst/>
        </p:spPr>
      </p:cxnSp>
      <p:cxnSp>
        <p:nvCxnSpPr>
          <p:cNvPr id="617" name="Straight Connector 616"/>
          <p:cNvCxnSpPr/>
          <p:nvPr/>
        </p:nvCxnSpPr>
        <p:spPr>
          <a:xfrm flipH="1">
            <a:off x="10095195" y="2248636"/>
            <a:ext cx="230937" cy="135637"/>
          </a:xfrm>
          <a:prstGeom prst="line">
            <a:avLst/>
          </a:prstGeom>
          <a:noFill/>
          <a:ln w="6350" cap="flat" cmpd="sng" algn="ctr">
            <a:solidFill>
              <a:srgbClr val="5B9BD5"/>
            </a:solidFill>
            <a:prstDash val="solid"/>
            <a:miter lim="800000"/>
          </a:ln>
          <a:effectLst/>
        </p:spPr>
      </p:cxnSp>
      <p:cxnSp>
        <p:nvCxnSpPr>
          <p:cNvPr id="618" name="Straight Connector 617"/>
          <p:cNvCxnSpPr/>
          <p:nvPr/>
        </p:nvCxnSpPr>
        <p:spPr>
          <a:xfrm>
            <a:off x="10095196" y="2118819"/>
            <a:ext cx="33" cy="268599"/>
          </a:xfrm>
          <a:prstGeom prst="line">
            <a:avLst/>
          </a:prstGeom>
          <a:noFill/>
          <a:ln w="6350" cap="flat" cmpd="sng" algn="ctr">
            <a:solidFill>
              <a:srgbClr val="5B9BD5"/>
            </a:solidFill>
            <a:prstDash val="solid"/>
            <a:miter lim="800000"/>
          </a:ln>
          <a:effectLst/>
        </p:spPr>
      </p:cxnSp>
      <p:cxnSp>
        <p:nvCxnSpPr>
          <p:cNvPr id="619" name="Straight Connector 618"/>
          <p:cNvCxnSpPr/>
          <p:nvPr/>
        </p:nvCxnSpPr>
        <p:spPr>
          <a:xfrm flipV="1">
            <a:off x="9864292" y="2112998"/>
            <a:ext cx="230903" cy="129817"/>
          </a:xfrm>
          <a:prstGeom prst="line">
            <a:avLst/>
          </a:prstGeom>
          <a:noFill/>
          <a:ln w="6350" cap="flat" cmpd="sng" algn="ctr">
            <a:solidFill>
              <a:srgbClr val="5B9BD5"/>
            </a:solidFill>
            <a:prstDash val="solid"/>
            <a:miter lim="800000"/>
          </a:ln>
          <a:effectLst/>
        </p:spPr>
      </p:cxnSp>
      <p:cxnSp>
        <p:nvCxnSpPr>
          <p:cNvPr id="620" name="Straight Connector 619"/>
          <p:cNvCxnSpPr/>
          <p:nvPr/>
        </p:nvCxnSpPr>
        <p:spPr>
          <a:xfrm flipV="1">
            <a:off x="10095195" y="1971540"/>
            <a:ext cx="230937" cy="147278"/>
          </a:xfrm>
          <a:prstGeom prst="line">
            <a:avLst/>
          </a:prstGeom>
          <a:noFill/>
          <a:ln w="6350" cap="flat" cmpd="sng" algn="ctr">
            <a:solidFill>
              <a:srgbClr val="5B9BD5"/>
            </a:solidFill>
            <a:prstDash val="solid"/>
            <a:miter lim="800000"/>
          </a:ln>
          <a:effectLst/>
        </p:spPr>
      </p:cxnSp>
      <p:cxnSp>
        <p:nvCxnSpPr>
          <p:cNvPr id="621" name="Straight Connector 620"/>
          <p:cNvCxnSpPr/>
          <p:nvPr/>
        </p:nvCxnSpPr>
        <p:spPr>
          <a:xfrm>
            <a:off x="9867998" y="2006530"/>
            <a:ext cx="33" cy="268599"/>
          </a:xfrm>
          <a:prstGeom prst="line">
            <a:avLst/>
          </a:prstGeom>
          <a:noFill/>
          <a:ln w="6350" cap="flat" cmpd="sng" algn="ctr">
            <a:solidFill>
              <a:srgbClr val="5B9BD5"/>
            </a:solidFill>
            <a:prstDash val="solid"/>
            <a:miter lim="800000"/>
          </a:ln>
          <a:effectLst/>
        </p:spPr>
      </p:cxnSp>
      <p:sp>
        <p:nvSpPr>
          <p:cNvPr id="622" name="Hexagon 621"/>
          <p:cNvSpPr/>
          <p:nvPr/>
        </p:nvSpPr>
        <p:spPr>
          <a:xfrm>
            <a:off x="10193734"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23" name="Hexagon 622"/>
          <p:cNvSpPr/>
          <p:nvPr/>
        </p:nvSpPr>
        <p:spPr>
          <a:xfrm>
            <a:off x="10424671"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24" name="Hexagon 623"/>
          <p:cNvSpPr/>
          <p:nvPr/>
        </p:nvSpPr>
        <p:spPr>
          <a:xfrm>
            <a:off x="10193734"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25" name="Hexagon 624"/>
          <p:cNvSpPr/>
          <p:nvPr/>
        </p:nvSpPr>
        <p:spPr>
          <a:xfrm>
            <a:off x="10424671"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626" name="Straight Connector 625"/>
          <p:cNvCxnSpPr/>
          <p:nvPr/>
        </p:nvCxnSpPr>
        <p:spPr>
          <a:xfrm>
            <a:off x="10331191" y="2248636"/>
            <a:ext cx="230937" cy="135637"/>
          </a:xfrm>
          <a:prstGeom prst="line">
            <a:avLst/>
          </a:prstGeom>
          <a:noFill/>
          <a:ln w="6350" cap="flat" cmpd="sng" algn="ctr">
            <a:solidFill>
              <a:srgbClr val="5B9BD5"/>
            </a:solidFill>
            <a:prstDash val="solid"/>
            <a:miter lim="800000"/>
          </a:ln>
          <a:effectLst/>
        </p:spPr>
      </p:cxnSp>
      <p:cxnSp>
        <p:nvCxnSpPr>
          <p:cNvPr id="627" name="Straight Connector 626"/>
          <p:cNvCxnSpPr/>
          <p:nvPr/>
        </p:nvCxnSpPr>
        <p:spPr>
          <a:xfrm>
            <a:off x="10331191" y="1977361"/>
            <a:ext cx="230937" cy="135637"/>
          </a:xfrm>
          <a:prstGeom prst="line">
            <a:avLst/>
          </a:prstGeom>
          <a:noFill/>
          <a:ln w="6350" cap="flat" cmpd="sng" algn="ctr">
            <a:solidFill>
              <a:srgbClr val="5B9BD5"/>
            </a:solidFill>
            <a:prstDash val="solid"/>
            <a:miter lim="800000"/>
          </a:ln>
          <a:effectLst/>
        </p:spPr>
      </p:cxnSp>
      <p:cxnSp>
        <p:nvCxnSpPr>
          <p:cNvPr id="628" name="Straight Connector 627"/>
          <p:cNvCxnSpPr/>
          <p:nvPr/>
        </p:nvCxnSpPr>
        <p:spPr>
          <a:xfrm>
            <a:off x="10558371" y="2107178"/>
            <a:ext cx="230937" cy="135637"/>
          </a:xfrm>
          <a:prstGeom prst="line">
            <a:avLst/>
          </a:prstGeom>
          <a:noFill/>
          <a:ln w="6350" cap="flat" cmpd="sng" algn="ctr">
            <a:solidFill>
              <a:srgbClr val="5B9BD5"/>
            </a:solidFill>
            <a:prstDash val="solid"/>
            <a:miter lim="800000"/>
          </a:ln>
          <a:effectLst/>
        </p:spPr>
      </p:cxnSp>
      <p:cxnSp>
        <p:nvCxnSpPr>
          <p:cNvPr id="629" name="Straight Connector 628"/>
          <p:cNvCxnSpPr/>
          <p:nvPr/>
        </p:nvCxnSpPr>
        <p:spPr>
          <a:xfrm flipH="1">
            <a:off x="10558371" y="2248636"/>
            <a:ext cx="230937" cy="135637"/>
          </a:xfrm>
          <a:prstGeom prst="line">
            <a:avLst/>
          </a:prstGeom>
          <a:noFill/>
          <a:ln w="6350" cap="flat" cmpd="sng" algn="ctr">
            <a:solidFill>
              <a:srgbClr val="5B9BD5"/>
            </a:solidFill>
            <a:prstDash val="solid"/>
            <a:miter lim="800000"/>
          </a:ln>
          <a:effectLst/>
        </p:spPr>
      </p:cxnSp>
      <p:cxnSp>
        <p:nvCxnSpPr>
          <p:cNvPr id="630" name="Straight Connector 629"/>
          <p:cNvCxnSpPr/>
          <p:nvPr/>
        </p:nvCxnSpPr>
        <p:spPr>
          <a:xfrm>
            <a:off x="10558372" y="2118819"/>
            <a:ext cx="33" cy="268599"/>
          </a:xfrm>
          <a:prstGeom prst="line">
            <a:avLst/>
          </a:prstGeom>
          <a:noFill/>
          <a:ln w="6350" cap="flat" cmpd="sng" algn="ctr">
            <a:solidFill>
              <a:srgbClr val="5B9BD5"/>
            </a:solidFill>
            <a:prstDash val="solid"/>
            <a:miter lim="800000"/>
          </a:ln>
          <a:effectLst/>
        </p:spPr>
      </p:cxnSp>
      <p:cxnSp>
        <p:nvCxnSpPr>
          <p:cNvPr id="631" name="Straight Connector 630"/>
          <p:cNvCxnSpPr/>
          <p:nvPr/>
        </p:nvCxnSpPr>
        <p:spPr>
          <a:xfrm flipV="1">
            <a:off x="10327468" y="2112998"/>
            <a:ext cx="230903" cy="129817"/>
          </a:xfrm>
          <a:prstGeom prst="line">
            <a:avLst/>
          </a:prstGeom>
          <a:noFill/>
          <a:ln w="6350" cap="flat" cmpd="sng" algn="ctr">
            <a:solidFill>
              <a:srgbClr val="5B9BD5"/>
            </a:solidFill>
            <a:prstDash val="solid"/>
            <a:miter lim="800000"/>
          </a:ln>
          <a:effectLst/>
        </p:spPr>
      </p:cxnSp>
      <p:cxnSp>
        <p:nvCxnSpPr>
          <p:cNvPr id="632" name="Straight Connector 631"/>
          <p:cNvCxnSpPr/>
          <p:nvPr/>
        </p:nvCxnSpPr>
        <p:spPr>
          <a:xfrm flipV="1">
            <a:off x="10558371" y="1971540"/>
            <a:ext cx="230937" cy="147278"/>
          </a:xfrm>
          <a:prstGeom prst="line">
            <a:avLst/>
          </a:prstGeom>
          <a:noFill/>
          <a:ln w="6350" cap="flat" cmpd="sng" algn="ctr">
            <a:solidFill>
              <a:srgbClr val="5B9BD5"/>
            </a:solidFill>
            <a:prstDash val="solid"/>
            <a:miter lim="800000"/>
          </a:ln>
          <a:effectLst/>
        </p:spPr>
      </p:cxnSp>
      <p:cxnSp>
        <p:nvCxnSpPr>
          <p:cNvPr id="633" name="Straight Connector 632"/>
          <p:cNvCxnSpPr/>
          <p:nvPr/>
        </p:nvCxnSpPr>
        <p:spPr>
          <a:xfrm>
            <a:off x="10331174" y="2006530"/>
            <a:ext cx="33" cy="268599"/>
          </a:xfrm>
          <a:prstGeom prst="line">
            <a:avLst/>
          </a:prstGeom>
          <a:noFill/>
          <a:ln w="6350" cap="flat" cmpd="sng" algn="ctr">
            <a:solidFill>
              <a:srgbClr val="5B9BD5"/>
            </a:solidFill>
            <a:prstDash val="solid"/>
            <a:miter lim="800000"/>
          </a:ln>
          <a:effectLst/>
        </p:spPr>
      </p:cxnSp>
      <p:sp>
        <p:nvSpPr>
          <p:cNvPr id="634" name="Hexagon 633"/>
          <p:cNvSpPr/>
          <p:nvPr/>
        </p:nvSpPr>
        <p:spPr>
          <a:xfrm>
            <a:off x="10655240"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35" name="Hexagon 634"/>
          <p:cNvSpPr/>
          <p:nvPr/>
        </p:nvSpPr>
        <p:spPr>
          <a:xfrm>
            <a:off x="10886177"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36" name="Hexagon 635"/>
          <p:cNvSpPr/>
          <p:nvPr/>
        </p:nvSpPr>
        <p:spPr>
          <a:xfrm>
            <a:off x="10655240"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37" name="Hexagon 636"/>
          <p:cNvSpPr/>
          <p:nvPr/>
        </p:nvSpPr>
        <p:spPr>
          <a:xfrm>
            <a:off x="10886177"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638" name="Straight Connector 637"/>
          <p:cNvCxnSpPr/>
          <p:nvPr/>
        </p:nvCxnSpPr>
        <p:spPr>
          <a:xfrm>
            <a:off x="10792697" y="2248636"/>
            <a:ext cx="230937" cy="135637"/>
          </a:xfrm>
          <a:prstGeom prst="line">
            <a:avLst/>
          </a:prstGeom>
          <a:noFill/>
          <a:ln w="6350" cap="flat" cmpd="sng" algn="ctr">
            <a:solidFill>
              <a:srgbClr val="5B9BD5"/>
            </a:solidFill>
            <a:prstDash val="solid"/>
            <a:miter lim="800000"/>
          </a:ln>
          <a:effectLst/>
        </p:spPr>
      </p:cxnSp>
      <p:cxnSp>
        <p:nvCxnSpPr>
          <p:cNvPr id="639" name="Straight Connector 638"/>
          <p:cNvCxnSpPr/>
          <p:nvPr/>
        </p:nvCxnSpPr>
        <p:spPr>
          <a:xfrm>
            <a:off x="10792697" y="1977361"/>
            <a:ext cx="230937" cy="135637"/>
          </a:xfrm>
          <a:prstGeom prst="line">
            <a:avLst/>
          </a:prstGeom>
          <a:noFill/>
          <a:ln w="6350" cap="flat" cmpd="sng" algn="ctr">
            <a:solidFill>
              <a:srgbClr val="5B9BD5"/>
            </a:solidFill>
            <a:prstDash val="solid"/>
            <a:miter lim="800000"/>
          </a:ln>
          <a:effectLst/>
        </p:spPr>
      </p:cxnSp>
      <p:cxnSp>
        <p:nvCxnSpPr>
          <p:cNvPr id="640" name="Straight Connector 639"/>
          <p:cNvCxnSpPr/>
          <p:nvPr/>
        </p:nvCxnSpPr>
        <p:spPr>
          <a:xfrm>
            <a:off x="11019877" y="2107178"/>
            <a:ext cx="230937" cy="135637"/>
          </a:xfrm>
          <a:prstGeom prst="line">
            <a:avLst/>
          </a:prstGeom>
          <a:noFill/>
          <a:ln w="6350" cap="flat" cmpd="sng" algn="ctr">
            <a:solidFill>
              <a:srgbClr val="5B9BD5"/>
            </a:solidFill>
            <a:prstDash val="solid"/>
            <a:miter lim="800000"/>
          </a:ln>
          <a:effectLst/>
        </p:spPr>
      </p:cxnSp>
      <p:cxnSp>
        <p:nvCxnSpPr>
          <p:cNvPr id="641" name="Straight Connector 640"/>
          <p:cNvCxnSpPr/>
          <p:nvPr/>
        </p:nvCxnSpPr>
        <p:spPr>
          <a:xfrm flipH="1">
            <a:off x="11019877" y="2248636"/>
            <a:ext cx="230937" cy="135637"/>
          </a:xfrm>
          <a:prstGeom prst="line">
            <a:avLst/>
          </a:prstGeom>
          <a:noFill/>
          <a:ln w="6350" cap="flat" cmpd="sng" algn="ctr">
            <a:solidFill>
              <a:srgbClr val="5B9BD5"/>
            </a:solidFill>
            <a:prstDash val="solid"/>
            <a:miter lim="800000"/>
          </a:ln>
          <a:effectLst/>
        </p:spPr>
      </p:cxnSp>
      <p:cxnSp>
        <p:nvCxnSpPr>
          <p:cNvPr id="642" name="Straight Connector 641"/>
          <p:cNvCxnSpPr/>
          <p:nvPr/>
        </p:nvCxnSpPr>
        <p:spPr>
          <a:xfrm>
            <a:off x="11019878" y="2118819"/>
            <a:ext cx="33" cy="268599"/>
          </a:xfrm>
          <a:prstGeom prst="line">
            <a:avLst/>
          </a:prstGeom>
          <a:noFill/>
          <a:ln w="6350" cap="flat" cmpd="sng" algn="ctr">
            <a:solidFill>
              <a:srgbClr val="5B9BD5"/>
            </a:solidFill>
            <a:prstDash val="solid"/>
            <a:miter lim="800000"/>
          </a:ln>
          <a:effectLst/>
        </p:spPr>
      </p:cxnSp>
      <p:cxnSp>
        <p:nvCxnSpPr>
          <p:cNvPr id="643" name="Straight Connector 642"/>
          <p:cNvCxnSpPr/>
          <p:nvPr/>
        </p:nvCxnSpPr>
        <p:spPr>
          <a:xfrm flipV="1">
            <a:off x="10788974" y="2112998"/>
            <a:ext cx="230903" cy="129817"/>
          </a:xfrm>
          <a:prstGeom prst="line">
            <a:avLst/>
          </a:prstGeom>
          <a:noFill/>
          <a:ln w="6350" cap="flat" cmpd="sng" algn="ctr">
            <a:solidFill>
              <a:srgbClr val="5B9BD5"/>
            </a:solidFill>
            <a:prstDash val="solid"/>
            <a:miter lim="800000"/>
          </a:ln>
          <a:effectLst/>
        </p:spPr>
      </p:cxnSp>
      <p:cxnSp>
        <p:nvCxnSpPr>
          <p:cNvPr id="644" name="Straight Connector 643"/>
          <p:cNvCxnSpPr/>
          <p:nvPr/>
        </p:nvCxnSpPr>
        <p:spPr>
          <a:xfrm flipV="1">
            <a:off x="11019877" y="1971540"/>
            <a:ext cx="230937" cy="147278"/>
          </a:xfrm>
          <a:prstGeom prst="line">
            <a:avLst/>
          </a:prstGeom>
          <a:noFill/>
          <a:ln w="6350" cap="flat" cmpd="sng" algn="ctr">
            <a:solidFill>
              <a:srgbClr val="5B9BD5"/>
            </a:solidFill>
            <a:prstDash val="solid"/>
            <a:miter lim="800000"/>
          </a:ln>
          <a:effectLst/>
        </p:spPr>
      </p:cxnSp>
      <p:cxnSp>
        <p:nvCxnSpPr>
          <p:cNvPr id="645" name="Straight Connector 644"/>
          <p:cNvCxnSpPr/>
          <p:nvPr/>
        </p:nvCxnSpPr>
        <p:spPr>
          <a:xfrm>
            <a:off x="10792680" y="2001981"/>
            <a:ext cx="33" cy="268599"/>
          </a:xfrm>
          <a:prstGeom prst="line">
            <a:avLst/>
          </a:prstGeom>
          <a:noFill/>
          <a:ln w="6350" cap="flat" cmpd="sng" algn="ctr">
            <a:solidFill>
              <a:srgbClr val="5B9BD5"/>
            </a:solidFill>
            <a:prstDash val="solid"/>
            <a:miter lim="800000"/>
          </a:ln>
          <a:effectLst/>
        </p:spPr>
      </p:cxnSp>
      <p:sp>
        <p:nvSpPr>
          <p:cNvPr id="646" name="Hexagon 645"/>
          <p:cNvSpPr/>
          <p:nvPr/>
        </p:nvSpPr>
        <p:spPr>
          <a:xfrm>
            <a:off x="11114260"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47" name="Hexagon 646"/>
          <p:cNvSpPr/>
          <p:nvPr/>
        </p:nvSpPr>
        <p:spPr>
          <a:xfrm>
            <a:off x="11345197"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48" name="Hexagon 647"/>
          <p:cNvSpPr/>
          <p:nvPr/>
        </p:nvSpPr>
        <p:spPr>
          <a:xfrm>
            <a:off x="11114260"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49" name="Hexagon 648"/>
          <p:cNvSpPr/>
          <p:nvPr/>
        </p:nvSpPr>
        <p:spPr>
          <a:xfrm>
            <a:off x="11345197"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cxnSp>
        <p:nvCxnSpPr>
          <p:cNvPr id="650" name="Straight Connector 649"/>
          <p:cNvCxnSpPr/>
          <p:nvPr/>
        </p:nvCxnSpPr>
        <p:spPr>
          <a:xfrm>
            <a:off x="11251717" y="2248636"/>
            <a:ext cx="230937" cy="135637"/>
          </a:xfrm>
          <a:prstGeom prst="line">
            <a:avLst/>
          </a:prstGeom>
          <a:noFill/>
          <a:ln w="6350" cap="flat" cmpd="sng" algn="ctr">
            <a:solidFill>
              <a:srgbClr val="5B9BD5"/>
            </a:solidFill>
            <a:prstDash val="solid"/>
            <a:miter lim="800000"/>
          </a:ln>
          <a:effectLst/>
        </p:spPr>
      </p:cxnSp>
      <p:cxnSp>
        <p:nvCxnSpPr>
          <p:cNvPr id="651" name="Straight Connector 650"/>
          <p:cNvCxnSpPr/>
          <p:nvPr/>
        </p:nvCxnSpPr>
        <p:spPr>
          <a:xfrm>
            <a:off x="11251717" y="1977361"/>
            <a:ext cx="230937" cy="135637"/>
          </a:xfrm>
          <a:prstGeom prst="line">
            <a:avLst/>
          </a:prstGeom>
          <a:noFill/>
          <a:ln w="6350" cap="flat" cmpd="sng" algn="ctr">
            <a:solidFill>
              <a:srgbClr val="5B9BD5"/>
            </a:solidFill>
            <a:prstDash val="solid"/>
            <a:miter lim="800000"/>
          </a:ln>
          <a:effectLst/>
        </p:spPr>
      </p:cxnSp>
      <p:cxnSp>
        <p:nvCxnSpPr>
          <p:cNvPr id="652" name="Straight Connector 651"/>
          <p:cNvCxnSpPr/>
          <p:nvPr/>
        </p:nvCxnSpPr>
        <p:spPr>
          <a:xfrm>
            <a:off x="11478898" y="2118819"/>
            <a:ext cx="33" cy="268599"/>
          </a:xfrm>
          <a:prstGeom prst="line">
            <a:avLst/>
          </a:prstGeom>
          <a:noFill/>
          <a:ln w="6350" cap="flat" cmpd="sng" algn="ctr">
            <a:solidFill>
              <a:srgbClr val="5B9BD5"/>
            </a:solidFill>
            <a:prstDash val="solid"/>
            <a:miter lim="800000"/>
          </a:ln>
          <a:effectLst/>
        </p:spPr>
      </p:cxnSp>
      <p:cxnSp>
        <p:nvCxnSpPr>
          <p:cNvPr id="653" name="Straight Connector 652"/>
          <p:cNvCxnSpPr/>
          <p:nvPr/>
        </p:nvCxnSpPr>
        <p:spPr>
          <a:xfrm flipV="1">
            <a:off x="11247994" y="2112998"/>
            <a:ext cx="230903" cy="129817"/>
          </a:xfrm>
          <a:prstGeom prst="line">
            <a:avLst/>
          </a:prstGeom>
          <a:noFill/>
          <a:ln w="6350" cap="flat" cmpd="sng" algn="ctr">
            <a:solidFill>
              <a:srgbClr val="5B9BD5"/>
            </a:solidFill>
            <a:prstDash val="solid"/>
            <a:miter lim="800000"/>
          </a:ln>
          <a:effectLst/>
        </p:spPr>
      </p:cxnSp>
      <p:cxnSp>
        <p:nvCxnSpPr>
          <p:cNvPr id="654" name="Straight Connector 653"/>
          <p:cNvCxnSpPr/>
          <p:nvPr/>
        </p:nvCxnSpPr>
        <p:spPr>
          <a:xfrm>
            <a:off x="11251700" y="2001981"/>
            <a:ext cx="33" cy="268599"/>
          </a:xfrm>
          <a:prstGeom prst="line">
            <a:avLst/>
          </a:prstGeom>
          <a:noFill/>
          <a:ln w="6350" cap="flat" cmpd="sng" algn="ctr">
            <a:solidFill>
              <a:srgbClr val="5B9BD5"/>
            </a:solidFill>
            <a:prstDash val="solid"/>
            <a:miter lim="800000"/>
          </a:ln>
          <a:effectLst/>
        </p:spPr>
      </p:cxnSp>
      <p:sp>
        <p:nvSpPr>
          <p:cNvPr id="655" name="Hexagon 654"/>
          <p:cNvSpPr/>
          <p:nvPr/>
        </p:nvSpPr>
        <p:spPr>
          <a:xfrm>
            <a:off x="533880" y="2419411"/>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56" name="Hexagon 655"/>
          <p:cNvSpPr/>
          <p:nvPr/>
        </p:nvSpPr>
        <p:spPr>
          <a:xfrm>
            <a:off x="992900" y="2419411"/>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57" name="Hexagon 656"/>
          <p:cNvSpPr/>
          <p:nvPr/>
        </p:nvSpPr>
        <p:spPr>
          <a:xfrm>
            <a:off x="1454406" y="2419411"/>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58" name="Hexagon 657"/>
          <p:cNvSpPr/>
          <p:nvPr/>
        </p:nvSpPr>
        <p:spPr>
          <a:xfrm>
            <a:off x="1913426" y="2419411"/>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59" name="Hexagon 658"/>
          <p:cNvSpPr/>
          <p:nvPr/>
        </p:nvSpPr>
        <p:spPr>
          <a:xfrm>
            <a:off x="2376118" y="2419411"/>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60" name="Hexagon 659"/>
          <p:cNvSpPr/>
          <p:nvPr/>
        </p:nvSpPr>
        <p:spPr>
          <a:xfrm>
            <a:off x="2831466" y="2419411"/>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61" name="Hexagon 660"/>
          <p:cNvSpPr/>
          <p:nvPr/>
        </p:nvSpPr>
        <p:spPr>
          <a:xfrm>
            <a:off x="3289300" y="2419411"/>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62" name="Hexagon 661"/>
          <p:cNvSpPr/>
          <p:nvPr/>
        </p:nvSpPr>
        <p:spPr>
          <a:xfrm>
            <a:off x="3757308" y="2419411"/>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63" name="Hexagon 662"/>
          <p:cNvSpPr/>
          <p:nvPr/>
        </p:nvSpPr>
        <p:spPr>
          <a:xfrm>
            <a:off x="4219166" y="2420732"/>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64" name="Hexagon 663"/>
          <p:cNvSpPr/>
          <p:nvPr/>
        </p:nvSpPr>
        <p:spPr>
          <a:xfrm>
            <a:off x="4678186" y="2420732"/>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65" name="Hexagon 664"/>
          <p:cNvSpPr/>
          <p:nvPr/>
        </p:nvSpPr>
        <p:spPr>
          <a:xfrm>
            <a:off x="5139692" y="2420732"/>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66" name="Hexagon 665"/>
          <p:cNvSpPr/>
          <p:nvPr/>
        </p:nvSpPr>
        <p:spPr>
          <a:xfrm>
            <a:off x="5598712" y="2420732"/>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67" name="Hexagon 666"/>
          <p:cNvSpPr/>
          <p:nvPr/>
        </p:nvSpPr>
        <p:spPr>
          <a:xfrm>
            <a:off x="6057732" y="2420732"/>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68" name="Hexagon 667"/>
          <p:cNvSpPr/>
          <p:nvPr/>
        </p:nvSpPr>
        <p:spPr>
          <a:xfrm>
            <a:off x="6519646" y="2420732"/>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69" name="Hexagon 668"/>
          <p:cNvSpPr/>
          <p:nvPr/>
        </p:nvSpPr>
        <p:spPr>
          <a:xfrm>
            <a:off x="6981152" y="2420732"/>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70" name="Hexagon 669"/>
          <p:cNvSpPr/>
          <p:nvPr/>
        </p:nvSpPr>
        <p:spPr>
          <a:xfrm>
            <a:off x="7440172" y="2420732"/>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71" name="Hexagon 670"/>
          <p:cNvSpPr/>
          <p:nvPr/>
        </p:nvSpPr>
        <p:spPr>
          <a:xfrm>
            <a:off x="7904470" y="2424276"/>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72" name="Hexagon 671"/>
          <p:cNvSpPr/>
          <p:nvPr/>
        </p:nvSpPr>
        <p:spPr>
          <a:xfrm>
            <a:off x="8363962" y="2424276"/>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73" name="Hexagon 672"/>
          <p:cNvSpPr/>
          <p:nvPr/>
        </p:nvSpPr>
        <p:spPr>
          <a:xfrm>
            <a:off x="8817346" y="2424276"/>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74" name="Hexagon 673"/>
          <p:cNvSpPr/>
          <p:nvPr/>
        </p:nvSpPr>
        <p:spPr>
          <a:xfrm>
            <a:off x="9276366" y="2424276"/>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75" name="Hexagon 674"/>
          <p:cNvSpPr/>
          <p:nvPr/>
        </p:nvSpPr>
        <p:spPr>
          <a:xfrm>
            <a:off x="9736724" y="2424276"/>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76" name="Hexagon 675"/>
          <p:cNvSpPr/>
          <p:nvPr/>
        </p:nvSpPr>
        <p:spPr>
          <a:xfrm>
            <a:off x="10198638" y="2424276"/>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77" name="Hexagon 676"/>
          <p:cNvSpPr/>
          <p:nvPr/>
        </p:nvSpPr>
        <p:spPr>
          <a:xfrm>
            <a:off x="10656472" y="2424276"/>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78" name="Hexagon 677"/>
          <p:cNvSpPr/>
          <p:nvPr/>
        </p:nvSpPr>
        <p:spPr>
          <a:xfrm>
            <a:off x="11118386" y="2424276"/>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smtClean="0">
              <a:solidFill>
                <a:srgbClr val="FFFFFF"/>
              </a:solidFill>
              <a:latin typeface="Calibri" panose="020F0502020204030204"/>
            </a:endParaRPr>
          </a:p>
        </p:txBody>
      </p:sp>
      <p:sp>
        <p:nvSpPr>
          <p:cNvPr id="679" name="Rectangle 678"/>
          <p:cNvSpPr/>
          <p:nvPr/>
        </p:nvSpPr>
        <p:spPr>
          <a:xfrm>
            <a:off x="517310" y="2541205"/>
            <a:ext cx="11102801" cy="1045188"/>
          </a:xfrm>
          <a:prstGeom prst="rect">
            <a:avLst/>
          </a:prstGeom>
          <a:solidFill>
            <a:srgbClr val="662E93"/>
          </a:solidFill>
          <a:ln w="12700" cap="flat" cmpd="sng" algn="ctr">
            <a:noFill/>
            <a:prstDash val="solid"/>
            <a:miter lim="800000"/>
          </a:ln>
          <a:effectLst/>
        </p:spPr>
        <p:txBody>
          <a:bodyPr rtlCol="0" anchor="ctr"/>
          <a:lstStyle/>
          <a:p>
            <a:pPr algn="ctr" defTabSz="914400">
              <a:defRPr/>
            </a:pPr>
            <a:endParaRPr lang="en-US" b="1" kern="0" smtClean="0">
              <a:solidFill>
                <a:srgbClr val="FFFFFF"/>
              </a:solidFill>
              <a:latin typeface="Calibri" panose="020F0502020204030204"/>
            </a:endParaRPr>
          </a:p>
        </p:txBody>
      </p:sp>
      <p:sp>
        <p:nvSpPr>
          <p:cNvPr id="680" name="TextBox 679"/>
          <p:cNvSpPr txBox="1"/>
          <p:nvPr/>
        </p:nvSpPr>
        <p:spPr>
          <a:xfrm>
            <a:off x="5076381" y="2535569"/>
            <a:ext cx="2317281" cy="523220"/>
          </a:xfrm>
          <a:prstGeom prst="rect">
            <a:avLst/>
          </a:prstGeom>
          <a:noFill/>
        </p:spPr>
        <p:txBody>
          <a:bodyPr wrap="square" rtlCol="0">
            <a:spAutoFit/>
          </a:bodyPr>
          <a:lstStyle/>
          <a:p>
            <a:pPr defTabSz="914400"/>
            <a:r>
              <a:rPr lang="en-US" sz="2800" b="1" dirty="0">
                <a:solidFill>
                  <a:srgbClr val="FFFFFF"/>
                </a:solidFill>
                <a:latin typeface="Segoe UI Light"/>
              </a:rPr>
              <a:t>Service Fabric</a:t>
            </a:r>
          </a:p>
        </p:txBody>
      </p:sp>
      <p:grpSp>
        <p:nvGrpSpPr>
          <p:cNvPr id="682" name="Group 681"/>
          <p:cNvGrpSpPr/>
          <p:nvPr/>
        </p:nvGrpSpPr>
        <p:grpSpPr>
          <a:xfrm>
            <a:off x="3691814" y="3828532"/>
            <a:ext cx="4856898" cy="2820828"/>
            <a:chOff x="3570769" y="4054765"/>
            <a:chExt cx="4856898" cy="2820828"/>
          </a:xfrm>
        </p:grpSpPr>
        <p:pic>
          <p:nvPicPr>
            <p:cNvPr id="684" name="Picture 683"/>
            <p:cNvPicPr>
              <a:picLocks noChangeAspect="1"/>
            </p:cNvPicPr>
            <p:nvPr/>
          </p:nvPicPr>
          <p:blipFill>
            <a:blip r:embed="rId4"/>
            <a:stretch>
              <a:fillRect/>
            </a:stretch>
          </p:blipFill>
          <p:spPr>
            <a:xfrm>
              <a:off x="3570769" y="4054765"/>
              <a:ext cx="4856898" cy="2820828"/>
            </a:xfrm>
            <a:prstGeom prst="rect">
              <a:avLst/>
            </a:prstGeom>
          </p:spPr>
        </p:pic>
        <p:grpSp>
          <p:nvGrpSpPr>
            <p:cNvPr id="685" name="Group 684"/>
            <p:cNvGrpSpPr/>
            <p:nvPr/>
          </p:nvGrpSpPr>
          <p:grpSpPr>
            <a:xfrm>
              <a:off x="4864258" y="5403511"/>
              <a:ext cx="2479440" cy="1186831"/>
              <a:chOff x="4962229" y="5403511"/>
              <a:chExt cx="2479440" cy="1186831"/>
            </a:xfrm>
          </p:grpSpPr>
          <p:sp>
            <p:nvSpPr>
              <p:cNvPr id="686" name="Rectangle 685"/>
              <p:cNvSpPr/>
              <p:nvPr/>
            </p:nvSpPr>
            <p:spPr>
              <a:xfrm>
                <a:off x="4962229" y="5898967"/>
                <a:ext cx="2479439" cy="691375"/>
              </a:xfrm>
              <a:prstGeom prst="rect">
                <a:avLst/>
              </a:prstGeom>
              <a:solidFill>
                <a:srgbClr val="00B050"/>
              </a:solidFill>
              <a:ln w="12700" cap="flat" cmpd="sng" algn="ctr">
                <a:noFill/>
                <a:prstDash val="solid"/>
                <a:miter lim="800000"/>
              </a:ln>
              <a:effectLst/>
            </p:spPr>
            <p:txBody>
              <a:bodyPr rtlCol="0" anchor="ctr"/>
              <a:lstStyle/>
              <a:p>
                <a:pPr algn="ctr" defTabSz="914400">
                  <a:defRPr/>
                </a:pPr>
                <a:r>
                  <a:rPr lang="en-US" sz="2400" b="1" kern="0" dirty="0" smtClean="0">
                    <a:solidFill>
                      <a:srgbClr val="FFFFFF"/>
                    </a:solidFill>
                    <a:latin typeface="Segoe UI Light"/>
                  </a:rPr>
                  <a:t>Private Clouds</a:t>
                </a:r>
                <a:endParaRPr lang="en-US" sz="1400" kern="0" dirty="0" smtClean="0">
                  <a:solidFill>
                    <a:srgbClr val="FFFFFF"/>
                  </a:solidFill>
                  <a:latin typeface="Segoe UI Light"/>
                </a:endParaRPr>
              </a:p>
            </p:txBody>
          </p:sp>
          <p:sp>
            <p:nvSpPr>
              <p:cNvPr id="687" name="Rectangle 686"/>
              <p:cNvSpPr/>
              <p:nvPr/>
            </p:nvSpPr>
            <p:spPr>
              <a:xfrm>
                <a:off x="4962230" y="5403511"/>
                <a:ext cx="1222090" cy="457200"/>
              </a:xfrm>
              <a:prstGeom prst="rect">
                <a:avLst/>
              </a:prstGeom>
              <a:solidFill>
                <a:srgbClr val="00B050"/>
              </a:solidFill>
              <a:ln w="12700" cap="flat" cmpd="sng" algn="ctr">
                <a:noFill/>
                <a:prstDash val="solid"/>
                <a:miter lim="800000"/>
              </a:ln>
              <a:effectLst/>
            </p:spPr>
            <p:txBody>
              <a:bodyPr lIns="0" tIns="0" rIns="0" bIns="0" rtlCol="0" anchor="ctr"/>
              <a:lstStyle/>
              <a:p>
                <a:pPr algn="ctr" defTabSz="914400">
                  <a:defRPr/>
                </a:pPr>
                <a:r>
                  <a:rPr lang="en-US" sz="1000" b="1" kern="0" dirty="0" smtClean="0">
                    <a:solidFill>
                      <a:srgbClr val="FFFFFF"/>
                    </a:solidFill>
                    <a:latin typeface="Calibri" panose="020F0502020204030204"/>
                  </a:rPr>
                  <a:t>Windows</a:t>
                </a:r>
              </a:p>
              <a:p>
                <a:pPr algn="ctr" defTabSz="914400">
                  <a:defRPr/>
                </a:pPr>
                <a:r>
                  <a:rPr lang="en-US" sz="1000" b="1" kern="0" dirty="0" smtClean="0">
                    <a:solidFill>
                      <a:srgbClr val="FFFFFF"/>
                    </a:solidFill>
                    <a:latin typeface="Calibri" panose="020F0502020204030204"/>
                  </a:rPr>
                  <a:t>Server</a:t>
                </a:r>
              </a:p>
            </p:txBody>
          </p:sp>
          <p:sp>
            <p:nvSpPr>
              <p:cNvPr id="688" name="Rectangle 687"/>
              <p:cNvSpPr/>
              <p:nvPr/>
            </p:nvSpPr>
            <p:spPr>
              <a:xfrm>
                <a:off x="6228297" y="5403511"/>
                <a:ext cx="1213372" cy="457200"/>
              </a:xfrm>
              <a:prstGeom prst="rect">
                <a:avLst/>
              </a:prstGeom>
              <a:solidFill>
                <a:srgbClr val="00B050"/>
              </a:solidFill>
              <a:ln w="12700" cap="flat" cmpd="sng" algn="ctr">
                <a:noFill/>
                <a:prstDash val="solid"/>
                <a:miter lim="800000"/>
              </a:ln>
              <a:effectLst/>
            </p:spPr>
            <p:txBody>
              <a:bodyPr lIns="0" tIns="0" rIns="0" bIns="0" rtlCol="0" anchor="ctr"/>
              <a:lstStyle/>
              <a:p>
                <a:pPr algn="ctr" defTabSz="914400">
                  <a:defRPr/>
                </a:pPr>
                <a:r>
                  <a:rPr lang="en-US" sz="1000" b="1" kern="0" dirty="0" smtClean="0">
                    <a:solidFill>
                      <a:srgbClr val="FFFFFF"/>
                    </a:solidFill>
                    <a:latin typeface="Calibri" panose="020F0502020204030204"/>
                  </a:rPr>
                  <a:t>Linux</a:t>
                </a:r>
              </a:p>
            </p:txBody>
          </p:sp>
        </p:grpSp>
      </p:grpSp>
      <p:sp>
        <p:nvSpPr>
          <p:cNvPr id="689" name="TextBox 688"/>
          <p:cNvSpPr txBox="1"/>
          <p:nvPr/>
        </p:nvSpPr>
        <p:spPr>
          <a:xfrm>
            <a:off x="601369" y="2658663"/>
            <a:ext cx="1228250" cy="276999"/>
          </a:xfrm>
          <a:prstGeom prst="rect">
            <a:avLst/>
          </a:prstGeom>
          <a:noFill/>
        </p:spPr>
        <p:txBody>
          <a:bodyPr wrap="square" rtlCol="0">
            <a:spAutoFit/>
          </a:bodyPr>
          <a:lstStyle/>
          <a:p>
            <a:pPr defTabSz="914400"/>
            <a:r>
              <a:rPr lang="en-US" sz="1200" b="1" dirty="0">
                <a:solidFill>
                  <a:srgbClr val="FFFFFF"/>
                </a:solidFill>
                <a:latin typeface="Segoe UI Light"/>
              </a:rPr>
              <a:t>High Availability</a:t>
            </a:r>
          </a:p>
        </p:txBody>
      </p:sp>
      <p:sp>
        <p:nvSpPr>
          <p:cNvPr id="690" name="TextBox 689"/>
          <p:cNvSpPr txBox="1"/>
          <p:nvPr/>
        </p:nvSpPr>
        <p:spPr>
          <a:xfrm>
            <a:off x="2054364" y="3270459"/>
            <a:ext cx="1183360" cy="276999"/>
          </a:xfrm>
          <a:prstGeom prst="rect">
            <a:avLst/>
          </a:prstGeom>
          <a:noFill/>
        </p:spPr>
        <p:txBody>
          <a:bodyPr wrap="square" rtlCol="0">
            <a:spAutoFit/>
          </a:bodyPr>
          <a:lstStyle/>
          <a:p>
            <a:pPr defTabSz="914400"/>
            <a:r>
              <a:rPr lang="en-US" sz="1200" b="1" dirty="0" smtClean="0">
                <a:solidFill>
                  <a:srgbClr val="FFFFFF"/>
                </a:solidFill>
                <a:latin typeface="Segoe UI Light"/>
              </a:rPr>
              <a:t>Hyper-Scale</a:t>
            </a:r>
            <a:endParaRPr lang="en-US" sz="1200" b="1" dirty="0">
              <a:solidFill>
                <a:srgbClr val="FFFFFF"/>
              </a:solidFill>
              <a:latin typeface="Segoe UI Light"/>
            </a:endParaRPr>
          </a:p>
        </p:txBody>
      </p:sp>
      <p:sp>
        <p:nvSpPr>
          <p:cNvPr id="691" name="TextBox 690"/>
          <p:cNvSpPr txBox="1"/>
          <p:nvPr/>
        </p:nvSpPr>
        <p:spPr>
          <a:xfrm>
            <a:off x="2005590" y="2695045"/>
            <a:ext cx="1403892" cy="276999"/>
          </a:xfrm>
          <a:prstGeom prst="rect">
            <a:avLst/>
          </a:prstGeom>
          <a:noFill/>
        </p:spPr>
        <p:txBody>
          <a:bodyPr wrap="square" rtlCol="0">
            <a:spAutoFit/>
          </a:bodyPr>
          <a:lstStyle/>
          <a:p>
            <a:pPr defTabSz="914400"/>
            <a:r>
              <a:rPr lang="en-US" sz="1200" b="1" dirty="0">
                <a:solidFill>
                  <a:srgbClr val="FFFFFF"/>
                </a:solidFill>
                <a:latin typeface="Segoe UI Light"/>
              </a:rPr>
              <a:t>Hybrid Operations</a:t>
            </a:r>
          </a:p>
        </p:txBody>
      </p:sp>
      <p:sp>
        <p:nvSpPr>
          <p:cNvPr id="692" name="TextBox 691"/>
          <p:cNvSpPr txBox="1"/>
          <p:nvPr/>
        </p:nvSpPr>
        <p:spPr>
          <a:xfrm>
            <a:off x="2565972" y="3007272"/>
            <a:ext cx="1074784" cy="276999"/>
          </a:xfrm>
          <a:prstGeom prst="rect">
            <a:avLst/>
          </a:prstGeom>
          <a:noFill/>
        </p:spPr>
        <p:txBody>
          <a:bodyPr wrap="square" rtlCol="0">
            <a:spAutoFit/>
          </a:bodyPr>
          <a:lstStyle/>
          <a:p>
            <a:pPr defTabSz="914400"/>
            <a:r>
              <a:rPr lang="en-US" sz="1200" b="1" dirty="0">
                <a:solidFill>
                  <a:srgbClr val="FFFFFF"/>
                </a:solidFill>
                <a:latin typeface="Segoe UI Light"/>
              </a:rPr>
              <a:t>High Density</a:t>
            </a:r>
          </a:p>
        </p:txBody>
      </p:sp>
      <p:sp>
        <p:nvSpPr>
          <p:cNvPr id="693" name="TextBox 692"/>
          <p:cNvSpPr txBox="1"/>
          <p:nvPr/>
        </p:nvSpPr>
        <p:spPr>
          <a:xfrm>
            <a:off x="5018187" y="1896191"/>
            <a:ext cx="2784226" cy="523220"/>
          </a:xfrm>
          <a:prstGeom prst="rect">
            <a:avLst/>
          </a:prstGeom>
          <a:noFill/>
        </p:spPr>
        <p:txBody>
          <a:bodyPr wrap="square" rtlCol="0">
            <a:spAutoFit/>
          </a:bodyPr>
          <a:lstStyle/>
          <a:p>
            <a:pPr defTabSz="914400"/>
            <a:r>
              <a:rPr lang="en-US" sz="2800" dirty="0" err="1" smtClean="0">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rPr>
              <a:t>Microservices</a:t>
            </a:r>
            <a:endParaRPr lang="en-US" sz="2800" dirty="0">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694" name="TextBox 693"/>
          <p:cNvSpPr txBox="1"/>
          <p:nvPr/>
        </p:nvSpPr>
        <p:spPr>
          <a:xfrm>
            <a:off x="3956834" y="2964163"/>
            <a:ext cx="1339233" cy="276999"/>
          </a:xfrm>
          <a:prstGeom prst="rect">
            <a:avLst/>
          </a:prstGeom>
          <a:noFill/>
        </p:spPr>
        <p:txBody>
          <a:bodyPr wrap="square" rtlCol="0">
            <a:spAutoFit/>
          </a:bodyPr>
          <a:lstStyle/>
          <a:p>
            <a:pPr defTabSz="914400"/>
            <a:r>
              <a:rPr lang="en-US" sz="1200" b="1" dirty="0">
                <a:solidFill>
                  <a:srgbClr val="FFFFFF"/>
                </a:solidFill>
                <a:latin typeface="Segoe UI Light"/>
              </a:rPr>
              <a:t>Rolling Upgrades</a:t>
            </a:r>
          </a:p>
        </p:txBody>
      </p:sp>
      <p:sp>
        <p:nvSpPr>
          <p:cNvPr id="695" name="TextBox 694"/>
          <p:cNvSpPr txBox="1"/>
          <p:nvPr/>
        </p:nvSpPr>
        <p:spPr>
          <a:xfrm>
            <a:off x="5319489" y="3229336"/>
            <a:ext cx="1339233" cy="276999"/>
          </a:xfrm>
          <a:prstGeom prst="rect">
            <a:avLst/>
          </a:prstGeom>
          <a:noFill/>
        </p:spPr>
        <p:txBody>
          <a:bodyPr wrap="square" rtlCol="0">
            <a:spAutoFit/>
          </a:bodyPr>
          <a:lstStyle/>
          <a:p>
            <a:pPr defTabSz="914400"/>
            <a:r>
              <a:rPr lang="en-US" sz="1200" b="1" dirty="0" err="1">
                <a:solidFill>
                  <a:srgbClr val="FFFFFF"/>
                </a:solidFill>
                <a:latin typeface="Segoe UI Light"/>
              </a:rPr>
              <a:t>Stateful</a:t>
            </a:r>
            <a:r>
              <a:rPr lang="en-US" sz="1200" b="1" dirty="0">
                <a:solidFill>
                  <a:srgbClr val="FFFFFF"/>
                </a:solidFill>
                <a:latin typeface="Segoe UI Light"/>
              </a:rPr>
              <a:t> services</a:t>
            </a:r>
          </a:p>
        </p:txBody>
      </p:sp>
      <p:sp>
        <p:nvSpPr>
          <p:cNvPr id="696" name="TextBox 695"/>
          <p:cNvSpPr txBox="1"/>
          <p:nvPr/>
        </p:nvSpPr>
        <p:spPr>
          <a:xfrm>
            <a:off x="5822153" y="2995210"/>
            <a:ext cx="1339233" cy="276999"/>
          </a:xfrm>
          <a:prstGeom prst="rect">
            <a:avLst/>
          </a:prstGeom>
          <a:noFill/>
        </p:spPr>
        <p:txBody>
          <a:bodyPr wrap="square" rtlCol="0">
            <a:spAutoFit/>
          </a:bodyPr>
          <a:lstStyle/>
          <a:p>
            <a:pPr defTabSz="914400"/>
            <a:r>
              <a:rPr lang="en-US" sz="1200" b="1" dirty="0">
                <a:solidFill>
                  <a:srgbClr val="FFFFFF"/>
                </a:solidFill>
                <a:latin typeface="Segoe UI Light"/>
              </a:rPr>
              <a:t>Low Latency</a:t>
            </a:r>
          </a:p>
        </p:txBody>
      </p:sp>
      <p:sp>
        <p:nvSpPr>
          <p:cNvPr id="697" name="TextBox 696"/>
          <p:cNvSpPr txBox="1"/>
          <p:nvPr/>
        </p:nvSpPr>
        <p:spPr>
          <a:xfrm>
            <a:off x="7613395" y="3090909"/>
            <a:ext cx="1339233" cy="461665"/>
          </a:xfrm>
          <a:prstGeom prst="rect">
            <a:avLst/>
          </a:prstGeom>
          <a:noFill/>
        </p:spPr>
        <p:txBody>
          <a:bodyPr wrap="square" rtlCol="0">
            <a:spAutoFit/>
          </a:bodyPr>
          <a:lstStyle/>
          <a:p>
            <a:pPr algn="ctr" defTabSz="914400"/>
            <a:r>
              <a:rPr lang="en-US" sz="1200" b="1" dirty="0">
                <a:solidFill>
                  <a:srgbClr val="FFFFFF"/>
                </a:solidFill>
                <a:latin typeface="Segoe UI Light"/>
              </a:rPr>
              <a:t>Fast startup &amp; shutdown</a:t>
            </a:r>
          </a:p>
        </p:txBody>
      </p:sp>
      <p:sp>
        <p:nvSpPr>
          <p:cNvPr id="698" name="TextBox 697"/>
          <p:cNvSpPr txBox="1"/>
          <p:nvPr/>
        </p:nvSpPr>
        <p:spPr>
          <a:xfrm>
            <a:off x="8567359" y="2574977"/>
            <a:ext cx="1741930" cy="461665"/>
          </a:xfrm>
          <a:prstGeom prst="rect">
            <a:avLst/>
          </a:prstGeom>
          <a:noFill/>
        </p:spPr>
        <p:txBody>
          <a:bodyPr wrap="square" rtlCol="0">
            <a:spAutoFit/>
          </a:bodyPr>
          <a:lstStyle/>
          <a:p>
            <a:pPr defTabSz="914400"/>
            <a:r>
              <a:rPr lang="en-US" sz="1200" b="1" dirty="0">
                <a:solidFill>
                  <a:srgbClr val="FFFFFF"/>
                </a:solidFill>
                <a:latin typeface="Segoe UI Light"/>
              </a:rPr>
              <a:t>Container Orchestration &amp; lifecycle management</a:t>
            </a:r>
          </a:p>
        </p:txBody>
      </p:sp>
      <p:sp>
        <p:nvSpPr>
          <p:cNvPr id="699" name="TextBox 698"/>
          <p:cNvSpPr txBox="1"/>
          <p:nvPr/>
        </p:nvSpPr>
        <p:spPr>
          <a:xfrm>
            <a:off x="10047328" y="3046748"/>
            <a:ext cx="1557236" cy="276999"/>
          </a:xfrm>
          <a:prstGeom prst="rect">
            <a:avLst/>
          </a:prstGeom>
          <a:noFill/>
        </p:spPr>
        <p:txBody>
          <a:bodyPr wrap="square" rtlCol="0">
            <a:spAutoFit/>
          </a:bodyPr>
          <a:lstStyle/>
          <a:p>
            <a:pPr algn="ctr" defTabSz="914400"/>
            <a:r>
              <a:rPr lang="en-US" sz="1200" b="1" dirty="0" smtClean="0">
                <a:solidFill>
                  <a:srgbClr val="FFFFFF"/>
                </a:solidFill>
                <a:latin typeface="Segoe UI Light"/>
              </a:rPr>
              <a:t>Replication </a:t>
            </a:r>
            <a:r>
              <a:rPr lang="en-US" sz="1200" b="1" dirty="0">
                <a:solidFill>
                  <a:srgbClr val="FFFFFF"/>
                </a:solidFill>
                <a:latin typeface="Segoe UI Light"/>
              </a:rPr>
              <a:t>&amp; Failover</a:t>
            </a:r>
          </a:p>
        </p:txBody>
      </p:sp>
      <p:sp>
        <p:nvSpPr>
          <p:cNvPr id="700" name="TextBox 699"/>
          <p:cNvSpPr txBox="1"/>
          <p:nvPr/>
        </p:nvSpPr>
        <p:spPr>
          <a:xfrm>
            <a:off x="677119" y="2926651"/>
            <a:ext cx="1183360" cy="646331"/>
          </a:xfrm>
          <a:prstGeom prst="rect">
            <a:avLst/>
          </a:prstGeom>
          <a:noFill/>
        </p:spPr>
        <p:txBody>
          <a:bodyPr wrap="square" rtlCol="0">
            <a:spAutoFit/>
          </a:bodyPr>
          <a:lstStyle/>
          <a:p>
            <a:pPr algn="ctr" defTabSz="914400"/>
            <a:r>
              <a:rPr lang="en-US" sz="1200" b="1" dirty="0" smtClean="0">
                <a:solidFill>
                  <a:srgbClr val="FFFFFF"/>
                </a:solidFill>
                <a:latin typeface="Segoe UI Light"/>
              </a:rPr>
              <a:t>Simple </a:t>
            </a:r>
            <a:r>
              <a:rPr lang="en-US" sz="1200" b="1" dirty="0">
                <a:solidFill>
                  <a:srgbClr val="FFFFFF"/>
                </a:solidFill>
                <a:latin typeface="Segoe UI Light"/>
              </a:rPr>
              <a:t>programming </a:t>
            </a:r>
            <a:r>
              <a:rPr lang="en-US" sz="1200" b="1" dirty="0" smtClean="0">
                <a:solidFill>
                  <a:srgbClr val="FFFFFF"/>
                </a:solidFill>
                <a:latin typeface="Segoe UI Light"/>
              </a:rPr>
              <a:t>models</a:t>
            </a:r>
            <a:endParaRPr lang="en-US" sz="1200" b="1" dirty="0">
              <a:solidFill>
                <a:srgbClr val="FFFFFF"/>
              </a:solidFill>
              <a:latin typeface="Segoe UI Light"/>
            </a:endParaRPr>
          </a:p>
        </p:txBody>
      </p:sp>
      <p:sp>
        <p:nvSpPr>
          <p:cNvPr id="701" name="TextBox 700"/>
          <p:cNvSpPr txBox="1"/>
          <p:nvPr/>
        </p:nvSpPr>
        <p:spPr>
          <a:xfrm>
            <a:off x="8952628" y="3152677"/>
            <a:ext cx="1339233" cy="276999"/>
          </a:xfrm>
          <a:prstGeom prst="rect">
            <a:avLst/>
          </a:prstGeom>
          <a:noFill/>
        </p:spPr>
        <p:txBody>
          <a:bodyPr wrap="square" rtlCol="0">
            <a:spAutoFit/>
          </a:bodyPr>
          <a:lstStyle/>
          <a:p>
            <a:pPr defTabSz="914400"/>
            <a:r>
              <a:rPr lang="en-US" sz="1200" b="1" dirty="0">
                <a:solidFill>
                  <a:srgbClr val="FFFFFF"/>
                </a:solidFill>
                <a:latin typeface="Segoe UI Light"/>
              </a:rPr>
              <a:t>Load balancing</a:t>
            </a:r>
          </a:p>
        </p:txBody>
      </p:sp>
      <p:sp>
        <p:nvSpPr>
          <p:cNvPr id="702" name="TextBox 701"/>
          <p:cNvSpPr txBox="1"/>
          <p:nvPr/>
        </p:nvSpPr>
        <p:spPr>
          <a:xfrm>
            <a:off x="10419379" y="2693607"/>
            <a:ext cx="1403892" cy="276999"/>
          </a:xfrm>
          <a:prstGeom prst="rect">
            <a:avLst/>
          </a:prstGeom>
          <a:noFill/>
        </p:spPr>
        <p:txBody>
          <a:bodyPr wrap="square" rtlCol="0">
            <a:spAutoFit/>
          </a:bodyPr>
          <a:lstStyle/>
          <a:p>
            <a:pPr defTabSz="914400"/>
            <a:r>
              <a:rPr lang="en-US" sz="1200" b="1" dirty="0">
                <a:solidFill>
                  <a:srgbClr val="FFFFFF"/>
                </a:solidFill>
                <a:latin typeface="Segoe UI Light"/>
              </a:rPr>
              <a:t>Self-healing</a:t>
            </a:r>
          </a:p>
        </p:txBody>
      </p:sp>
      <p:sp>
        <p:nvSpPr>
          <p:cNvPr id="703" name="TextBox 702"/>
          <p:cNvSpPr txBox="1"/>
          <p:nvPr/>
        </p:nvSpPr>
        <p:spPr>
          <a:xfrm>
            <a:off x="3539141" y="2655701"/>
            <a:ext cx="1359678" cy="276999"/>
          </a:xfrm>
          <a:prstGeom prst="rect">
            <a:avLst/>
          </a:prstGeom>
          <a:noFill/>
        </p:spPr>
        <p:txBody>
          <a:bodyPr wrap="square" rtlCol="0">
            <a:spAutoFit/>
          </a:bodyPr>
          <a:lstStyle/>
          <a:p>
            <a:pPr defTabSz="914400"/>
            <a:r>
              <a:rPr lang="en-US" sz="1200" b="1" dirty="0" smtClean="0">
                <a:solidFill>
                  <a:srgbClr val="FFFFFF"/>
                </a:solidFill>
                <a:latin typeface="Segoe UI Light"/>
              </a:rPr>
              <a:t>Data </a:t>
            </a:r>
            <a:r>
              <a:rPr lang="en-US" sz="1200" b="1" dirty="0">
                <a:solidFill>
                  <a:srgbClr val="FFFFFF"/>
                </a:solidFill>
                <a:latin typeface="Segoe UI Light"/>
              </a:rPr>
              <a:t>Partitioning</a:t>
            </a:r>
          </a:p>
        </p:txBody>
      </p:sp>
      <p:sp>
        <p:nvSpPr>
          <p:cNvPr id="704" name="TextBox 703"/>
          <p:cNvSpPr txBox="1"/>
          <p:nvPr/>
        </p:nvSpPr>
        <p:spPr>
          <a:xfrm>
            <a:off x="3594503" y="3276100"/>
            <a:ext cx="1538464" cy="276999"/>
          </a:xfrm>
          <a:prstGeom prst="rect">
            <a:avLst/>
          </a:prstGeom>
          <a:noFill/>
        </p:spPr>
        <p:txBody>
          <a:bodyPr wrap="square" rtlCol="0">
            <a:spAutoFit/>
          </a:bodyPr>
          <a:lstStyle/>
          <a:p>
            <a:pPr defTabSz="914400"/>
            <a:r>
              <a:rPr lang="en-US" sz="1200" b="1" dirty="0">
                <a:solidFill>
                  <a:srgbClr val="FFFFFF"/>
                </a:solidFill>
                <a:latin typeface="Segoe UI Light"/>
              </a:rPr>
              <a:t>Automated Rollback</a:t>
            </a:r>
          </a:p>
        </p:txBody>
      </p:sp>
      <p:sp>
        <p:nvSpPr>
          <p:cNvPr id="705" name="TextBox 704"/>
          <p:cNvSpPr txBox="1"/>
          <p:nvPr/>
        </p:nvSpPr>
        <p:spPr>
          <a:xfrm>
            <a:off x="7343618" y="2594853"/>
            <a:ext cx="1339233" cy="461665"/>
          </a:xfrm>
          <a:prstGeom prst="rect">
            <a:avLst/>
          </a:prstGeom>
          <a:noFill/>
        </p:spPr>
        <p:txBody>
          <a:bodyPr wrap="square" rtlCol="0">
            <a:spAutoFit/>
          </a:bodyPr>
          <a:lstStyle/>
          <a:p>
            <a:pPr algn="ctr" defTabSz="914400"/>
            <a:r>
              <a:rPr lang="en-US" sz="1200" b="1" dirty="0">
                <a:solidFill>
                  <a:srgbClr val="FFFFFF"/>
                </a:solidFill>
                <a:latin typeface="Segoe UI Light"/>
              </a:rPr>
              <a:t>Health Monitoring</a:t>
            </a:r>
          </a:p>
        </p:txBody>
      </p:sp>
      <p:sp>
        <p:nvSpPr>
          <p:cNvPr id="706" name="TextBox 705"/>
          <p:cNvSpPr txBox="1"/>
          <p:nvPr/>
        </p:nvSpPr>
        <p:spPr>
          <a:xfrm>
            <a:off x="6853358" y="3007272"/>
            <a:ext cx="1359678" cy="461665"/>
          </a:xfrm>
          <a:prstGeom prst="rect">
            <a:avLst/>
          </a:prstGeom>
          <a:noFill/>
        </p:spPr>
        <p:txBody>
          <a:bodyPr wrap="square" rtlCol="0">
            <a:spAutoFit/>
          </a:bodyPr>
          <a:lstStyle/>
          <a:p>
            <a:pPr defTabSz="914400"/>
            <a:r>
              <a:rPr lang="en-US" sz="1200" b="1" dirty="0">
                <a:solidFill>
                  <a:srgbClr val="FFFFFF"/>
                </a:solidFill>
                <a:latin typeface="Segoe UI Light"/>
              </a:rPr>
              <a:t>Placement Constraints</a:t>
            </a:r>
          </a:p>
        </p:txBody>
      </p:sp>
    </p:spTree>
    <p:extLst>
      <p:ext uri="{BB962C8B-B14F-4D97-AF65-F5344CB8AC3E}">
        <p14:creationId xmlns:p14="http://schemas.microsoft.com/office/powerpoint/2010/main" val="38090832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360"/>
                                        </p:tgtEl>
                                        <p:attrNameLst>
                                          <p:attrName>style.visibility</p:attrName>
                                        </p:attrNameLst>
                                      </p:cBhvr>
                                      <p:to>
                                        <p:strVal val="visible"/>
                                      </p:to>
                                    </p:set>
                                    <p:animEffect transition="in" filter="fade">
                                      <p:cBhvr>
                                        <p:cTn id="7" dur="500"/>
                                        <p:tgtEl>
                                          <p:spTgt spid="360"/>
                                        </p:tgtEl>
                                      </p:cBhvr>
                                    </p:animEffect>
                                  </p:childTnLst>
                                </p:cTn>
                              </p:par>
                              <p:par>
                                <p:cTn id="8" presetID="10" presetClass="entr" presetSubtype="0" fill="hold" nodeType="withEffect">
                                  <p:stCondLst>
                                    <p:cond delay="400"/>
                                  </p:stCondLst>
                                  <p:childTnLst>
                                    <p:set>
                                      <p:cBhvr>
                                        <p:cTn id="9" dur="1" fill="hold">
                                          <p:stCondLst>
                                            <p:cond delay="0"/>
                                          </p:stCondLst>
                                        </p:cTn>
                                        <p:tgtEl>
                                          <p:spTgt spid="365"/>
                                        </p:tgtEl>
                                        <p:attrNameLst>
                                          <p:attrName>style.visibility</p:attrName>
                                        </p:attrNameLst>
                                      </p:cBhvr>
                                      <p:to>
                                        <p:strVal val="visible"/>
                                      </p:to>
                                    </p:set>
                                    <p:animEffect transition="in" filter="fade">
                                      <p:cBhvr>
                                        <p:cTn id="10" dur="500"/>
                                        <p:tgtEl>
                                          <p:spTgt spid="365"/>
                                        </p:tgtEl>
                                      </p:cBhvr>
                                    </p:animEffect>
                                  </p:childTnLst>
                                </p:cTn>
                              </p:par>
                              <p:par>
                                <p:cTn id="11" presetID="12" presetClass="entr" presetSubtype="1" fill="hold" grpId="0" nodeType="withEffect">
                                  <p:stCondLst>
                                    <p:cond delay="800"/>
                                  </p:stCondLst>
                                  <p:childTnLst>
                                    <p:set>
                                      <p:cBhvr>
                                        <p:cTn id="12" dur="1" fill="hold">
                                          <p:stCondLst>
                                            <p:cond delay="0"/>
                                          </p:stCondLst>
                                        </p:cTn>
                                        <p:tgtEl>
                                          <p:spTgt spid="356"/>
                                        </p:tgtEl>
                                        <p:attrNameLst>
                                          <p:attrName>style.visibility</p:attrName>
                                        </p:attrNameLst>
                                      </p:cBhvr>
                                      <p:to>
                                        <p:strVal val="visible"/>
                                      </p:to>
                                    </p:set>
                                    <p:anim calcmode="lin" valueType="num">
                                      <p:cBhvr additive="base">
                                        <p:cTn id="13" dur="500"/>
                                        <p:tgtEl>
                                          <p:spTgt spid="356"/>
                                        </p:tgtEl>
                                        <p:attrNameLst>
                                          <p:attrName>ppt_y</p:attrName>
                                        </p:attrNameLst>
                                      </p:cBhvr>
                                      <p:tavLst>
                                        <p:tav tm="0">
                                          <p:val>
                                            <p:strVal val="#ppt_y-#ppt_h*1.125000"/>
                                          </p:val>
                                        </p:tav>
                                        <p:tav tm="100000">
                                          <p:val>
                                            <p:strVal val="#ppt_y"/>
                                          </p:val>
                                        </p:tav>
                                      </p:tavLst>
                                    </p:anim>
                                    <p:animEffect transition="in" filter="wipe(down)">
                                      <p:cBhvr>
                                        <p:cTn id="14" dur="500"/>
                                        <p:tgtEl>
                                          <p:spTgt spid="356"/>
                                        </p:tgtEl>
                                      </p:cBhvr>
                                    </p:animEffect>
                                  </p:childTnLst>
                                </p:cTn>
                              </p:par>
                              <p:par>
                                <p:cTn id="15" presetID="12" presetClass="entr" presetSubtype="1" fill="hold" grpId="0" nodeType="withEffect">
                                  <p:stCondLst>
                                    <p:cond delay="800"/>
                                  </p:stCondLst>
                                  <p:childTnLst>
                                    <p:set>
                                      <p:cBhvr>
                                        <p:cTn id="16" dur="1" fill="hold">
                                          <p:stCondLst>
                                            <p:cond delay="0"/>
                                          </p:stCondLst>
                                        </p:cTn>
                                        <p:tgtEl>
                                          <p:spTgt spid="357"/>
                                        </p:tgtEl>
                                        <p:attrNameLst>
                                          <p:attrName>style.visibility</p:attrName>
                                        </p:attrNameLst>
                                      </p:cBhvr>
                                      <p:to>
                                        <p:strVal val="visible"/>
                                      </p:to>
                                    </p:set>
                                    <p:anim calcmode="lin" valueType="num">
                                      <p:cBhvr additive="base">
                                        <p:cTn id="17" dur="500"/>
                                        <p:tgtEl>
                                          <p:spTgt spid="357"/>
                                        </p:tgtEl>
                                        <p:attrNameLst>
                                          <p:attrName>ppt_y</p:attrName>
                                        </p:attrNameLst>
                                      </p:cBhvr>
                                      <p:tavLst>
                                        <p:tav tm="0">
                                          <p:val>
                                            <p:strVal val="#ppt_y-#ppt_h*1.125000"/>
                                          </p:val>
                                        </p:tav>
                                        <p:tav tm="100000">
                                          <p:val>
                                            <p:strVal val="#ppt_y"/>
                                          </p:val>
                                        </p:tav>
                                      </p:tavLst>
                                    </p:anim>
                                    <p:animEffect transition="in" filter="wipe(down)">
                                      <p:cBhvr>
                                        <p:cTn id="18" dur="500"/>
                                        <p:tgtEl>
                                          <p:spTgt spid="357"/>
                                        </p:tgtEl>
                                      </p:cBhvr>
                                    </p:animEffect>
                                  </p:childTnLst>
                                </p:cTn>
                              </p:par>
                              <p:par>
                                <p:cTn id="19" presetID="12" presetClass="entr" presetSubtype="1" fill="hold" grpId="0" nodeType="withEffect">
                                  <p:stCondLst>
                                    <p:cond delay="800"/>
                                  </p:stCondLst>
                                  <p:childTnLst>
                                    <p:set>
                                      <p:cBhvr>
                                        <p:cTn id="20" dur="1" fill="hold">
                                          <p:stCondLst>
                                            <p:cond delay="0"/>
                                          </p:stCondLst>
                                        </p:cTn>
                                        <p:tgtEl>
                                          <p:spTgt spid="358"/>
                                        </p:tgtEl>
                                        <p:attrNameLst>
                                          <p:attrName>style.visibility</p:attrName>
                                        </p:attrNameLst>
                                      </p:cBhvr>
                                      <p:to>
                                        <p:strVal val="visible"/>
                                      </p:to>
                                    </p:set>
                                    <p:anim calcmode="lin" valueType="num">
                                      <p:cBhvr additive="base">
                                        <p:cTn id="21" dur="500"/>
                                        <p:tgtEl>
                                          <p:spTgt spid="358"/>
                                        </p:tgtEl>
                                        <p:attrNameLst>
                                          <p:attrName>ppt_y</p:attrName>
                                        </p:attrNameLst>
                                      </p:cBhvr>
                                      <p:tavLst>
                                        <p:tav tm="0">
                                          <p:val>
                                            <p:strVal val="#ppt_y-#ppt_h*1.125000"/>
                                          </p:val>
                                        </p:tav>
                                        <p:tav tm="100000">
                                          <p:val>
                                            <p:strVal val="#ppt_y"/>
                                          </p:val>
                                        </p:tav>
                                      </p:tavLst>
                                    </p:anim>
                                    <p:animEffect transition="in" filter="wipe(down)">
                                      <p:cBhvr>
                                        <p:cTn id="22" dur="500"/>
                                        <p:tgtEl>
                                          <p:spTgt spid="3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 grpId="0" animBg="1"/>
      <p:bldP spid="357" grpId="0" animBg="1"/>
      <p:bldP spid="35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2001299" y="1278255"/>
            <a:ext cx="7821153" cy="4582370"/>
          </a:xfrm>
          <a:prstGeom prst="rect">
            <a:avLst/>
          </a:prstGeom>
        </p:spPr>
      </p:pic>
      <p:sp>
        <p:nvSpPr>
          <p:cNvPr id="29" name="Oval 28"/>
          <p:cNvSpPr/>
          <p:nvPr/>
        </p:nvSpPr>
        <p:spPr bwMode="auto">
          <a:xfrm>
            <a:off x="7758465" y="3901975"/>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p:cNvSpPr/>
          <p:nvPr/>
        </p:nvSpPr>
        <p:spPr bwMode="auto">
          <a:xfrm>
            <a:off x="7851456" y="309904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p:cNvSpPr/>
          <p:nvPr/>
        </p:nvSpPr>
        <p:spPr bwMode="auto">
          <a:xfrm>
            <a:off x="8046005" y="259822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8" name="Oval 47"/>
          <p:cNvSpPr/>
          <p:nvPr/>
        </p:nvSpPr>
        <p:spPr bwMode="auto">
          <a:xfrm>
            <a:off x="7302703" y="348804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7026517" y="350923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5745685" y="243092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1" name="Oval 50"/>
          <p:cNvSpPr/>
          <p:nvPr/>
        </p:nvSpPr>
        <p:spPr bwMode="auto">
          <a:xfrm>
            <a:off x="5432797" y="2405414"/>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2" name="Oval 51"/>
          <p:cNvSpPr/>
          <p:nvPr/>
        </p:nvSpPr>
        <p:spPr bwMode="auto">
          <a:xfrm>
            <a:off x="4672655" y="432117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3960967" y="286778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4" name="Oval 53"/>
          <p:cNvSpPr/>
          <p:nvPr/>
        </p:nvSpPr>
        <p:spPr bwMode="auto">
          <a:xfrm>
            <a:off x="3729860" y="289903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p:cNvSpPr/>
          <p:nvPr/>
        </p:nvSpPr>
        <p:spPr bwMode="auto">
          <a:xfrm>
            <a:off x="3824314" y="2554230"/>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6" name="Oval 55"/>
          <p:cNvSpPr/>
          <p:nvPr/>
        </p:nvSpPr>
        <p:spPr bwMode="auto">
          <a:xfrm>
            <a:off x="3567367" y="258547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7" name="Oval 56"/>
          <p:cNvSpPr/>
          <p:nvPr/>
        </p:nvSpPr>
        <p:spPr bwMode="auto">
          <a:xfrm>
            <a:off x="4140888" y="2765353"/>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8" name="Oval 57"/>
          <p:cNvSpPr/>
          <p:nvPr/>
        </p:nvSpPr>
        <p:spPr bwMode="auto">
          <a:xfrm>
            <a:off x="3387492" y="307236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9" name="Oval 58"/>
          <p:cNvSpPr/>
          <p:nvPr/>
        </p:nvSpPr>
        <p:spPr bwMode="auto">
          <a:xfrm>
            <a:off x="3006564" y="277266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7" name="Oval 26"/>
          <p:cNvSpPr/>
          <p:nvPr/>
        </p:nvSpPr>
        <p:spPr bwMode="auto">
          <a:xfrm>
            <a:off x="8604852" y="295334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8424931" y="309935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p:cNvSpPr/>
          <p:nvPr/>
        </p:nvSpPr>
        <p:spPr bwMode="auto">
          <a:xfrm>
            <a:off x="8722951" y="4587657"/>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p:cNvSpPr/>
          <p:nvPr/>
        </p:nvSpPr>
        <p:spPr bwMode="auto">
          <a:xfrm>
            <a:off x="8734094" y="494506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p:cNvSpPr/>
          <p:nvPr/>
        </p:nvSpPr>
        <p:spPr bwMode="auto">
          <a:xfrm>
            <a:off x="8110725" y="337999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p:cNvSpPr/>
          <p:nvPr/>
        </p:nvSpPr>
        <p:spPr bwMode="auto">
          <a:xfrm>
            <a:off x="3459833" y="279037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10094026" y="-1484416"/>
            <a:ext cx="1330036" cy="8550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1" name="TextBox 70"/>
          <p:cNvSpPr txBox="1"/>
          <p:nvPr/>
        </p:nvSpPr>
        <p:spPr>
          <a:xfrm>
            <a:off x="211612" y="3617288"/>
            <a:ext cx="2608278" cy="1458861"/>
          </a:xfrm>
          <a:prstGeom prst="rect">
            <a:avLst/>
          </a:prstGeom>
          <a:noFill/>
        </p:spPr>
        <p:txBody>
          <a:bodyPr wrap="none" lIns="283464" tIns="283464" rIns="283464" bIns="283464" rtlCol="0">
            <a:spAutoFit/>
          </a:bodyPr>
          <a:lstStyle/>
          <a:p>
            <a:pPr>
              <a:lnSpc>
                <a:spcPct val="90000"/>
              </a:lnSpc>
              <a:spcAft>
                <a:spcPts val="600"/>
              </a:spcAft>
            </a:pPr>
            <a:r>
              <a:rPr lang="en-US" sz="3200" dirty="0" smtClean="0">
                <a:gradFill>
                  <a:gsLst>
                    <a:gs pos="2917">
                      <a:srgbClr val="ECECEC"/>
                    </a:gs>
                    <a:gs pos="30000">
                      <a:srgbClr val="ECECEC"/>
                    </a:gs>
                  </a:gsLst>
                  <a:lin ang="5400000" scaled="0"/>
                </a:gradFill>
                <a:latin typeface="+mj-lt"/>
              </a:rPr>
              <a:t>Hyper-scale</a:t>
            </a:r>
            <a:br>
              <a:rPr lang="en-US" sz="3200" dirty="0" smtClean="0">
                <a:gradFill>
                  <a:gsLst>
                    <a:gs pos="2917">
                      <a:srgbClr val="ECECEC"/>
                    </a:gs>
                    <a:gs pos="30000">
                      <a:srgbClr val="ECECEC"/>
                    </a:gs>
                  </a:gsLst>
                  <a:lin ang="5400000" scaled="0"/>
                </a:gradFill>
                <a:latin typeface="+mj-lt"/>
              </a:rPr>
            </a:br>
            <a:r>
              <a:rPr lang="en-US" sz="3200" dirty="0" smtClean="0">
                <a:gradFill>
                  <a:gsLst>
                    <a:gs pos="2917">
                      <a:srgbClr val="ECECEC"/>
                    </a:gs>
                    <a:gs pos="30000">
                      <a:srgbClr val="ECECEC"/>
                    </a:gs>
                  </a:gsLst>
                  <a:lin ang="5400000" scaled="0"/>
                </a:gradFill>
                <a:latin typeface="+mj-lt"/>
              </a:rPr>
              <a:t>footprint</a:t>
            </a:r>
            <a:endParaRPr lang="en-US" sz="3200" dirty="0">
              <a:gradFill>
                <a:gsLst>
                  <a:gs pos="2917">
                    <a:srgbClr val="ECECEC"/>
                  </a:gs>
                  <a:gs pos="30000">
                    <a:srgbClr val="ECECEC"/>
                  </a:gs>
                </a:gsLst>
                <a:lin ang="5400000" scaled="0"/>
              </a:gradFill>
              <a:latin typeface="+mj-lt"/>
            </a:endParaRPr>
          </a:p>
        </p:txBody>
      </p:sp>
      <p:grpSp>
        <p:nvGrpSpPr>
          <p:cNvPr id="72" name="Group 71"/>
          <p:cNvGrpSpPr/>
          <p:nvPr/>
        </p:nvGrpSpPr>
        <p:grpSpPr>
          <a:xfrm>
            <a:off x="508821" y="5014712"/>
            <a:ext cx="2116222" cy="461665"/>
            <a:chOff x="508821" y="5014712"/>
            <a:chExt cx="2116222" cy="461665"/>
          </a:xfrm>
        </p:grpSpPr>
        <p:sp>
          <p:nvSpPr>
            <p:cNvPr id="73" name="Oval 72"/>
            <p:cNvSpPr/>
            <p:nvPr/>
          </p:nvSpPr>
          <p:spPr bwMode="auto">
            <a:xfrm>
              <a:off x="508821" y="5119266"/>
              <a:ext cx="250277" cy="25027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4" name="TextBox 73"/>
            <p:cNvSpPr txBox="1"/>
            <p:nvPr/>
          </p:nvSpPr>
          <p:spPr>
            <a:xfrm>
              <a:off x="683678" y="5014712"/>
              <a:ext cx="1941365"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chemeClr val="tx1">
                      <a:lumMod val="85000"/>
                    </a:schemeClr>
                  </a:solidFill>
                </a:rPr>
                <a:t>Azure compute regions</a:t>
              </a:r>
              <a:endParaRPr lang="en-US" sz="1200" dirty="0" smtClean="0">
                <a:solidFill>
                  <a:schemeClr val="tx1">
                    <a:lumMod val="85000"/>
                  </a:schemeClr>
                </a:solidFill>
              </a:endParaRPr>
            </a:p>
          </p:txBody>
        </p:sp>
      </p:grpSp>
    </p:spTree>
    <p:extLst>
      <p:ext uri="{BB962C8B-B14F-4D97-AF65-F5344CB8AC3E}">
        <p14:creationId xmlns:p14="http://schemas.microsoft.com/office/powerpoint/2010/main" val="1077973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250"/>
                                        <p:tgtEl>
                                          <p:spTgt spid="2"/>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nodeType="withEffect">
                                  <p:stCondLst>
                                    <p:cond delay="0"/>
                                  </p:stCondLst>
                                  <p:childTnLst>
                                    <p:set>
                                      <p:cBhvr>
                                        <p:cTn id="17" dur="1" fill="hold">
                                          <p:stCondLst>
                                            <p:cond delay="0"/>
                                          </p:stCondLst>
                                        </p:cTn>
                                        <p:tgtEl>
                                          <p:spTgt spid="72"/>
                                        </p:tgtEl>
                                        <p:attrNameLst>
                                          <p:attrName>style.visibility</p:attrName>
                                        </p:attrNameLst>
                                      </p:cBhvr>
                                      <p:to>
                                        <p:strVal val="visible"/>
                                      </p:to>
                                    </p:set>
                                    <p:animEffect transition="in" filter="fade">
                                      <p:cBhvr>
                                        <p:cTn id="18" dur="500"/>
                                        <p:tgtEl>
                                          <p:spTgt spid="72"/>
                                        </p:tgtEl>
                                      </p:cBhvr>
                                    </p:animEffect>
                                  </p:childTnLst>
                                </p:cTn>
                              </p:par>
                            </p:childTnLst>
                          </p:cTn>
                        </p:par>
                        <p:par>
                          <p:cTn id="19" fill="hold">
                            <p:stCondLst>
                              <p:cond delay="2250"/>
                            </p:stCondLst>
                            <p:childTnLst>
                              <p:par>
                                <p:cTn id="20" presetID="10" presetClass="entr" presetSubtype="0" fill="hold" grpId="0" nodeType="after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2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par>
                                <p:cTn id="26" presetID="10" presetClass="entr" presetSubtype="0" fill="hold" grpId="0" nodeType="withEffect">
                                  <p:stCondLst>
                                    <p:cond delay="4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par>
                                <p:cTn id="29" presetID="10" presetClass="entr" presetSubtype="0" fill="hold" grpId="0" nodeType="withEffect">
                                  <p:stCondLst>
                                    <p:cond delay="6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par>
                                <p:cTn id="32" presetID="10" presetClass="entr" presetSubtype="0" fill="hold" grpId="0" nodeType="withEffect">
                                  <p:stCondLst>
                                    <p:cond delay="8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par>
                                <p:cTn id="35" presetID="10" presetClass="entr" presetSubtype="0" fill="hold" grpId="0" nodeType="withEffect">
                                  <p:stCondLst>
                                    <p:cond delay="10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par>
                                <p:cTn id="38" presetID="10" presetClass="entr" presetSubtype="0" fill="hold" grpId="0" nodeType="withEffect">
                                  <p:stCondLst>
                                    <p:cond delay="120"/>
                                  </p:stCondLst>
                                  <p:childTnLst>
                                    <p:set>
                                      <p:cBhvr>
                                        <p:cTn id="39" dur="1" fill="hold">
                                          <p:stCondLst>
                                            <p:cond delay="0"/>
                                          </p:stCondLst>
                                        </p:cTn>
                                        <p:tgtEl>
                                          <p:spTgt spid="51"/>
                                        </p:tgtEl>
                                        <p:attrNameLst>
                                          <p:attrName>style.visibility</p:attrName>
                                        </p:attrNameLst>
                                      </p:cBhvr>
                                      <p:to>
                                        <p:strVal val="visible"/>
                                      </p:to>
                                    </p:set>
                                    <p:animEffect transition="in" filter="fade">
                                      <p:cBhvr>
                                        <p:cTn id="40" dur="500"/>
                                        <p:tgtEl>
                                          <p:spTgt spid="51"/>
                                        </p:tgtEl>
                                      </p:cBhvr>
                                    </p:animEffect>
                                  </p:childTnLst>
                                </p:cTn>
                              </p:par>
                              <p:par>
                                <p:cTn id="41" presetID="10" presetClass="entr" presetSubtype="0" fill="hold" grpId="0" nodeType="withEffect">
                                  <p:stCondLst>
                                    <p:cond delay="14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500"/>
                                        <p:tgtEl>
                                          <p:spTgt spid="52"/>
                                        </p:tgtEl>
                                      </p:cBhvr>
                                    </p:animEffect>
                                  </p:childTnLst>
                                </p:cTn>
                              </p:par>
                              <p:par>
                                <p:cTn id="44" presetID="10" presetClass="entr" presetSubtype="0" fill="hold" grpId="0" nodeType="withEffect">
                                  <p:stCondLst>
                                    <p:cond delay="160"/>
                                  </p:stCondLst>
                                  <p:childTnLst>
                                    <p:set>
                                      <p:cBhvr>
                                        <p:cTn id="45" dur="1" fill="hold">
                                          <p:stCondLst>
                                            <p:cond delay="0"/>
                                          </p:stCondLst>
                                        </p:cTn>
                                        <p:tgtEl>
                                          <p:spTgt spid="53"/>
                                        </p:tgtEl>
                                        <p:attrNameLst>
                                          <p:attrName>style.visibility</p:attrName>
                                        </p:attrNameLst>
                                      </p:cBhvr>
                                      <p:to>
                                        <p:strVal val="visible"/>
                                      </p:to>
                                    </p:set>
                                    <p:animEffect transition="in" filter="fade">
                                      <p:cBhvr>
                                        <p:cTn id="46" dur="500"/>
                                        <p:tgtEl>
                                          <p:spTgt spid="53"/>
                                        </p:tgtEl>
                                      </p:cBhvr>
                                    </p:animEffect>
                                  </p:childTnLst>
                                </p:cTn>
                              </p:par>
                              <p:par>
                                <p:cTn id="47" presetID="10" presetClass="entr" presetSubtype="0" fill="hold" grpId="0" nodeType="withEffect">
                                  <p:stCondLst>
                                    <p:cond delay="18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grpId="0" nodeType="withEffect">
                                  <p:stCondLst>
                                    <p:cond delay="20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par>
                                <p:cTn id="53" presetID="10" presetClass="entr" presetSubtype="0" fill="hold" grpId="0" nodeType="withEffect">
                                  <p:stCondLst>
                                    <p:cond delay="22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par>
                                <p:cTn id="56" presetID="10" presetClass="entr" presetSubtype="0" fill="hold" grpId="0" nodeType="withEffect">
                                  <p:stCondLst>
                                    <p:cond delay="240"/>
                                  </p:stCondLst>
                                  <p:childTnLst>
                                    <p:set>
                                      <p:cBhvr>
                                        <p:cTn id="57" dur="1" fill="hold">
                                          <p:stCondLst>
                                            <p:cond delay="0"/>
                                          </p:stCondLst>
                                        </p:cTn>
                                        <p:tgtEl>
                                          <p:spTgt spid="57"/>
                                        </p:tgtEl>
                                        <p:attrNameLst>
                                          <p:attrName>style.visibility</p:attrName>
                                        </p:attrNameLst>
                                      </p:cBhvr>
                                      <p:to>
                                        <p:strVal val="visible"/>
                                      </p:to>
                                    </p:set>
                                    <p:animEffect transition="in" filter="fade">
                                      <p:cBhvr>
                                        <p:cTn id="58" dur="500"/>
                                        <p:tgtEl>
                                          <p:spTgt spid="57"/>
                                        </p:tgtEl>
                                      </p:cBhvr>
                                    </p:animEffect>
                                  </p:childTnLst>
                                </p:cTn>
                              </p:par>
                              <p:par>
                                <p:cTn id="59" presetID="10" presetClass="entr" presetSubtype="0" fill="hold" grpId="0" nodeType="withEffect">
                                  <p:stCondLst>
                                    <p:cond delay="260"/>
                                  </p:stCondLst>
                                  <p:childTnLst>
                                    <p:set>
                                      <p:cBhvr>
                                        <p:cTn id="60" dur="1" fill="hold">
                                          <p:stCondLst>
                                            <p:cond delay="0"/>
                                          </p:stCondLst>
                                        </p:cTn>
                                        <p:tgtEl>
                                          <p:spTgt spid="58"/>
                                        </p:tgtEl>
                                        <p:attrNameLst>
                                          <p:attrName>style.visibility</p:attrName>
                                        </p:attrNameLst>
                                      </p:cBhvr>
                                      <p:to>
                                        <p:strVal val="visible"/>
                                      </p:to>
                                    </p:set>
                                    <p:animEffect transition="in" filter="fade">
                                      <p:cBhvr>
                                        <p:cTn id="61" dur="500"/>
                                        <p:tgtEl>
                                          <p:spTgt spid="58"/>
                                        </p:tgtEl>
                                      </p:cBhvr>
                                    </p:animEffect>
                                  </p:childTnLst>
                                </p:cTn>
                              </p:par>
                              <p:par>
                                <p:cTn id="62" presetID="10" presetClass="entr" presetSubtype="0" fill="hold" grpId="0" nodeType="withEffect">
                                  <p:stCondLst>
                                    <p:cond delay="280"/>
                                  </p:stCondLst>
                                  <p:childTnLst>
                                    <p:set>
                                      <p:cBhvr>
                                        <p:cTn id="63" dur="1" fill="hold">
                                          <p:stCondLst>
                                            <p:cond delay="0"/>
                                          </p:stCondLst>
                                        </p:cTn>
                                        <p:tgtEl>
                                          <p:spTgt spid="59"/>
                                        </p:tgtEl>
                                        <p:attrNameLst>
                                          <p:attrName>style.visibility</p:attrName>
                                        </p:attrNameLst>
                                      </p:cBhvr>
                                      <p:to>
                                        <p:strVal val="visible"/>
                                      </p:to>
                                    </p:set>
                                    <p:animEffect transition="in" filter="fade">
                                      <p:cBhvr>
                                        <p:cTn id="64" dur="500"/>
                                        <p:tgtEl>
                                          <p:spTgt spid="59"/>
                                        </p:tgtEl>
                                      </p:cBhvr>
                                    </p:animEffect>
                                  </p:childTnLst>
                                </p:cTn>
                              </p:par>
                              <p:par>
                                <p:cTn id="65" presetID="10" presetClass="entr" presetSubtype="0" fill="hold" grpId="0" nodeType="withEffect">
                                  <p:stCondLst>
                                    <p:cond delay="30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10" presetClass="entr" presetSubtype="0" fill="hold" grpId="0" nodeType="withEffect">
                                  <p:stCondLst>
                                    <p:cond delay="34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500"/>
                                        <p:tgtEl>
                                          <p:spTgt spid="30"/>
                                        </p:tgtEl>
                                      </p:cBhvr>
                                    </p:animEffect>
                                  </p:childTnLst>
                                </p:cTn>
                              </p:par>
                              <p:par>
                                <p:cTn id="71" presetID="10" presetClass="entr" presetSubtype="0" fill="hold" grpId="0" nodeType="withEffect">
                                  <p:stCondLst>
                                    <p:cond delay="38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500"/>
                                        <p:tgtEl>
                                          <p:spTgt spid="31"/>
                                        </p:tgtEl>
                                      </p:cBhvr>
                                    </p:animEffect>
                                  </p:childTnLst>
                                </p:cTn>
                              </p:par>
                              <p:par>
                                <p:cTn id="74" presetID="10" presetClass="entr" presetSubtype="0" fill="hold" grpId="0" nodeType="withEffect">
                                  <p:stCondLst>
                                    <p:cond delay="42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par>
                                <p:cTn id="77" presetID="10" presetClass="entr" presetSubtype="0" fill="hold" grpId="0" nodeType="withEffect">
                                  <p:stCondLst>
                                    <p:cond delay="48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par>
                                <p:cTn id="80" presetID="10" presetClass="entr" presetSubtype="0" fill="hold" grpId="0" nodeType="withEffect">
                                  <p:stCondLst>
                                    <p:cond delay="55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8" grpId="0" animBg="1"/>
      <p:bldP spid="45"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27" grpId="0" animBg="1"/>
      <p:bldP spid="30" grpId="0" animBg="1"/>
      <p:bldP spid="31" grpId="0" animBg="1"/>
      <p:bldP spid="32" grpId="0" animBg="1"/>
      <p:bldP spid="41" grpId="0" animBg="1"/>
      <p:bldP spid="42" grpId="0" animBg="1"/>
      <p:bldP spid="2" grpId="0" animBg="1"/>
      <p:bldP spid="7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p:cNvSpPr/>
          <p:nvPr/>
        </p:nvSpPr>
        <p:spPr bwMode="auto">
          <a:xfrm>
            <a:off x="3756544" y="1477963"/>
            <a:ext cx="7162800" cy="4800599"/>
          </a:xfrm>
          <a:prstGeom prst="ellipse">
            <a:avLst/>
          </a:prstGeom>
          <a:noFill/>
          <a:ln w="38100">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66534" y="-554108"/>
            <a:ext cx="3326213" cy="3505200"/>
          </a:xfrm>
          <a:prstGeom prst="rect">
            <a:avLst/>
          </a:prstGeom>
        </p:spPr>
      </p:pic>
      <p:pic>
        <p:nvPicPr>
          <p:cNvPr id="8" name="Picture 7"/>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880909" y="1058863"/>
            <a:ext cx="3326213" cy="3505200"/>
          </a:xfrm>
          <a:prstGeom prst="rect">
            <a:avLst/>
          </a:prstGeom>
        </p:spPr>
      </p:pic>
      <p:pic>
        <p:nvPicPr>
          <p:cNvPr id="10" name="Picture 9"/>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21242" y="3027159"/>
            <a:ext cx="3326213" cy="3505200"/>
          </a:xfrm>
          <a:prstGeom prst="rect">
            <a:avLst/>
          </a:prstGeom>
        </p:spPr>
      </p:pic>
      <p:pic>
        <p:nvPicPr>
          <p:cNvPr id="11" name="Picture 10"/>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74858" y="4714138"/>
            <a:ext cx="3326213" cy="3505200"/>
          </a:xfrm>
          <a:prstGeom prst="rect">
            <a:avLst/>
          </a:prstGeom>
        </p:spPr>
      </p:pic>
      <p:pic>
        <p:nvPicPr>
          <p:cNvPr id="12" name="Picture 11"/>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64012" y="1058863"/>
            <a:ext cx="3326213" cy="3505200"/>
          </a:xfrm>
          <a:prstGeom prst="rect">
            <a:avLst/>
          </a:prstGeom>
        </p:spPr>
      </p:pic>
      <p:pic>
        <p:nvPicPr>
          <p:cNvPr id="13" name="Picture 12"/>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013667" y="3103491"/>
            <a:ext cx="3326213" cy="3505200"/>
          </a:xfrm>
          <a:prstGeom prst="rect">
            <a:avLst/>
          </a:prstGeom>
        </p:spPr>
      </p:pic>
      <p:sp>
        <p:nvSpPr>
          <p:cNvPr id="17" name="Rounded Rectangle 16"/>
          <p:cNvSpPr/>
          <p:nvPr/>
        </p:nvSpPr>
        <p:spPr bwMode="auto">
          <a:xfrm>
            <a:off x="579437" y="4288470"/>
            <a:ext cx="1051295" cy="2295223"/>
          </a:xfrm>
          <a:prstGeom prst="roundRect">
            <a:avLst/>
          </a:prstGeom>
          <a:solidFill>
            <a:schemeClr val="tx2">
              <a:lumMod val="6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Rounded Rectangle 17"/>
          <p:cNvSpPr/>
          <p:nvPr/>
        </p:nvSpPr>
        <p:spPr bwMode="auto">
          <a:xfrm>
            <a:off x="593770" y="906462"/>
            <a:ext cx="1051295" cy="2350803"/>
          </a:xfrm>
          <a:prstGeom prst="roundRect">
            <a:avLst/>
          </a:prstGeom>
          <a:solidFill>
            <a:schemeClr val="tx2">
              <a:lumMod val="6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Hexagon 18"/>
          <p:cNvSpPr/>
          <p:nvPr/>
        </p:nvSpPr>
        <p:spPr bwMode="auto">
          <a:xfrm>
            <a:off x="924605" y="1154436"/>
            <a:ext cx="366670" cy="309916"/>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Hexagon 19"/>
          <p:cNvSpPr/>
          <p:nvPr/>
        </p:nvSpPr>
        <p:spPr bwMode="auto">
          <a:xfrm>
            <a:off x="921749" y="1154436"/>
            <a:ext cx="366670" cy="309916"/>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Hexagon 20"/>
          <p:cNvSpPr/>
          <p:nvPr/>
        </p:nvSpPr>
        <p:spPr bwMode="auto">
          <a:xfrm>
            <a:off x="914510" y="1150395"/>
            <a:ext cx="366670" cy="309916"/>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Hexagon 21"/>
          <p:cNvSpPr/>
          <p:nvPr/>
        </p:nvSpPr>
        <p:spPr bwMode="auto">
          <a:xfrm>
            <a:off x="924605" y="1912940"/>
            <a:ext cx="366670" cy="309916"/>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Hexagon 22"/>
          <p:cNvSpPr/>
          <p:nvPr/>
        </p:nvSpPr>
        <p:spPr bwMode="auto">
          <a:xfrm>
            <a:off x="942933" y="1912940"/>
            <a:ext cx="366670" cy="309916"/>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Hexagon 23"/>
          <p:cNvSpPr/>
          <p:nvPr/>
        </p:nvSpPr>
        <p:spPr bwMode="auto">
          <a:xfrm>
            <a:off x="942933" y="1915249"/>
            <a:ext cx="366670" cy="309916"/>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Hexagon 24"/>
          <p:cNvSpPr/>
          <p:nvPr/>
        </p:nvSpPr>
        <p:spPr bwMode="auto">
          <a:xfrm>
            <a:off x="924605" y="2654951"/>
            <a:ext cx="366670" cy="309916"/>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Hexagon 25"/>
          <p:cNvSpPr/>
          <p:nvPr/>
        </p:nvSpPr>
        <p:spPr bwMode="auto">
          <a:xfrm>
            <a:off x="942933" y="2654951"/>
            <a:ext cx="366670" cy="309916"/>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Hexagon 26"/>
          <p:cNvSpPr/>
          <p:nvPr/>
        </p:nvSpPr>
        <p:spPr bwMode="auto">
          <a:xfrm>
            <a:off x="942933" y="2657260"/>
            <a:ext cx="366670" cy="309916"/>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Hexagon 27"/>
          <p:cNvSpPr/>
          <p:nvPr/>
        </p:nvSpPr>
        <p:spPr bwMode="auto">
          <a:xfrm>
            <a:off x="897092" y="4577392"/>
            <a:ext cx="365760" cy="310896"/>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Hexagon 28"/>
          <p:cNvSpPr/>
          <p:nvPr/>
        </p:nvSpPr>
        <p:spPr bwMode="auto">
          <a:xfrm>
            <a:off x="915420" y="4577392"/>
            <a:ext cx="365760" cy="310896"/>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0" name="Hexagon 29"/>
          <p:cNvSpPr/>
          <p:nvPr/>
        </p:nvSpPr>
        <p:spPr bwMode="auto">
          <a:xfrm>
            <a:off x="915420" y="4579701"/>
            <a:ext cx="365760" cy="310896"/>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Hexagon 30"/>
          <p:cNvSpPr/>
          <p:nvPr/>
        </p:nvSpPr>
        <p:spPr bwMode="auto">
          <a:xfrm>
            <a:off x="897092" y="5324021"/>
            <a:ext cx="365760" cy="310896"/>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2" name="Hexagon 31"/>
          <p:cNvSpPr/>
          <p:nvPr/>
        </p:nvSpPr>
        <p:spPr bwMode="auto">
          <a:xfrm>
            <a:off x="895794" y="5324021"/>
            <a:ext cx="365760" cy="310896"/>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Hexagon 32"/>
          <p:cNvSpPr/>
          <p:nvPr/>
        </p:nvSpPr>
        <p:spPr bwMode="auto">
          <a:xfrm>
            <a:off x="898374" y="5332880"/>
            <a:ext cx="365760" cy="310896"/>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4" name="Hexagon 33"/>
          <p:cNvSpPr/>
          <p:nvPr/>
        </p:nvSpPr>
        <p:spPr bwMode="auto">
          <a:xfrm>
            <a:off x="897092" y="6066032"/>
            <a:ext cx="365760" cy="310896"/>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Hexagon 34"/>
          <p:cNvSpPr/>
          <p:nvPr/>
        </p:nvSpPr>
        <p:spPr bwMode="auto">
          <a:xfrm>
            <a:off x="907735" y="6083749"/>
            <a:ext cx="365760" cy="310896"/>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6" name="Hexagon 35"/>
          <p:cNvSpPr/>
          <p:nvPr/>
        </p:nvSpPr>
        <p:spPr bwMode="auto">
          <a:xfrm>
            <a:off x="927045" y="6075093"/>
            <a:ext cx="365760" cy="310896"/>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Hexagon 36"/>
          <p:cNvSpPr/>
          <p:nvPr/>
        </p:nvSpPr>
        <p:spPr bwMode="auto">
          <a:xfrm>
            <a:off x="925515" y="1156745"/>
            <a:ext cx="366670" cy="309916"/>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8" name="Hexagon 37"/>
          <p:cNvSpPr/>
          <p:nvPr/>
        </p:nvSpPr>
        <p:spPr bwMode="auto">
          <a:xfrm>
            <a:off x="933769" y="1917978"/>
            <a:ext cx="366670" cy="309916"/>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Hexagon 40"/>
          <p:cNvSpPr/>
          <p:nvPr/>
        </p:nvSpPr>
        <p:spPr bwMode="auto">
          <a:xfrm>
            <a:off x="941200" y="2654951"/>
            <a:ext cx="366670" cy="309916"/>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p:cNvSpPr txBox="1"/>
          <p:nvPr/>
        </p:nvSpPr>
        <p:spPr>
          <a:xfrm>
            <a:off x="569466" y="3244722"/>
            <a:ext cx="12192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rgbClr val="FFFFFF"/>
                    </a:gs>
                    <a:gs pos="30000">
                      <a:srgbClr val="FFFFFF"/>
                    </a:gs>
                  </a:gsLst>
                  <a:lin ang="5400000" scaled="0"/>
                </a:gradFill>
              </a:rPr>
              <a:t>App1</a:t>
            </a:r>
          </a:p>
        </p:txBody>
      </p:sp>
      <p:sp>
        <p:nvSpPr>
          <p:cNvPr id="44" name="TextBox 43"/>
          <p:cNvSpPr txBox="1"/>
          <p:nvPr/>
        </p:nvSpPr>
        <p:spPr>
          <a:xfrm>
            <a:off x="564308" y="6466738"/>
            <a:ext cx="12192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rgbClr val="FFFFFF"/>
                    </a:gs>
                    <a:gs pos="30000">
                      <a:srgbClr val="FFFFFF"/>
                    </a:gs>
                  </a:gsLst>
                  <a:lin ang="5400000" scaled="0"/>
                </a:gradFill>
              </a:rPr>
              <a:t>App2</a:t>
            </a:r>
          </a:p>
        </p:txBody>
      </p:sp>
      <p:sp>
        <p:nvSpPr>
          <p:cNvPr id="39" name="Hexagon 38"/>
          <p:cNvSpPr/>
          <p:nvPr/>
        </p:nvSpPr>
        <p:spPr bwMode="auto">
          <a:xfrm>
            <a:off x="908485" y="4575083"/>
            <a:ext cx="365760" cy="310896"/>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0" name="Hexagon 39"/>
          <p:cNvSpPr/>
          <p:nvPr/>
        </p:nvSpPr>
        <p:spPr bwMode="auto">
          <a:xfrm>
            <a:off x="925515" y="5328262"/>
            <a:ext cx="365760" cy="310896"/>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5" name="Hexagon 44"/>
          <p:cNvSpPr/>
          <p:nvPr/>
        </p:nvSpPr>
        <p:spPr bwMode="auto">
          <a:xfrm>
            <a:off x="917390" y="6083968"/>
            <a:ext cx="365760" cy="310896"/>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Title 2"/>
          <p:cNvSpPr>
            <a:spLocks noGrp="1"/>
          </p:cNvSpPr>
          <p:nvPr>
            <p:ph type="title"/>
          </p:nvPr>
        </p:nvSpPr>
        <p:spPr>
          <a:xfrm>
            <a:off x="302673" y="-84138"/>
            <a:ext cx="11889564" cy="917575"/>
          </a:xfrm>
        </p:spPr>
        <p:txBody>
          <a:bodyPr/>
          <a:lstStyle/>
          <a:p>
            <a:r>
              <a:rPr lang="en-US" dirty="0" smtClean="0"/>
              <a:t>Service Fabric cluster with </a:t>
            </a:r>
            <a:r>
              <a:rPr lang="en-US" dirty="0" err="1" smtClean="0"/>
              <a:t>microservices</a:t>
            </a:r>
            <a:endParaRPr lang="en-US" dirty="0"/>
          </a:p>
        </p:txBody>
      </p:sp>
    </p:spTree>
    <p:extLst>
      <p:ext uri="{BB962C8B-B14F-4D97-AF65-F5344CB8AC3E}">
        <p14:creationId xmlns:p14="http://schemas.microsoft.com/office/powerpoint/2010/main" val="2453729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42" presetClass="path" presetSubtype="0" accel="50000" decel="50000" fill="hold" grpId="0" nodeType="clickEffect">
                                  <p:stCondLst>
                                    <p:cond delay="0"/>
                                  </p:stCondLst>
                                  <p:childTnLst>
                                    <p:animMotion origin="layout" path="M 4.74087E-6 -3.77667E-6 L 0.41409 -0.04539 " pathEditMode="relative" rAng="0" ptsTypes="AA">
                                      <p:cBhvr>
                                        <p:cTn id="66" dur="2000" fill="hold"/>
                                        <p:tgtEl>
                                          <p:spTgt spid="21"/>
                                        </p:tgtEl>
                                        <p:attrNameLst>
                                          <p:attrName>ppt_x</p:attrName>
                                          <p:attrName>ppt_y</p:attrName>
                                        </p:attrNameLst>
                                      </p:cBhvr>
                                      <p:rCtr x="20705" y="-2270"/>
                                    </p:animMotion>
                                  </p:childTnLst>
                                </p:cTn>
                              </p:par>
                              <p:par>
                                <p:cTn id="67" presetID="42" presetClass="path" presetSubtype="0" accel="50000" decel="50000" fill="hold" grpId="0" nodeType="withEffect">
                                  <p:stCondLst>
                                    <p:cond delay="0"/>
                                  </p:stCondLst>
                                  <p:childTnLst>
                                    <p:animMotion origin="layout" path="M -3.50268E-6 0.00204 L 0.29474 0.18316 " pathEditMode="relative" rAng="0" ptsTypes="AA">
                                      <p:cBhvr>
                                        <p:cTn id="68" dur="2000" fill="hold"/>
                                        <p:tgtEl>
                                          <p:spTgt spid="20"/>
                                        </p:tgtEl>
                                        <p:attrNameLst>
                                          <p:attrName>ppt_x</p:attrName>
                                          <p:attrName>ppt_y</p:attrName>
                                        </p:attrNameLst>
                                      </p:cBhvr>
                                      <p:rCtr x="14731" y="9056"/>
                                    </p:animMotion>
                                  </p:childTnLst>
                                </p:cTn>
                              </p:par>
                              <p:par>
                                <p:cTn id="69" presetID="42" presetClass="path" presetSubtype="0" accel="50000" decel="50000" fill="hold" grpId="0" nodeType="withEffect">
                                  <p:stCondLst>
                                    <p:cond delay="0"/>
                                  </p:stCondLst>
                                  <p:childTnLst>
                                    <p:animMotion origin="layout" path="M 0.01506 0.00386 L 0.42328 0.71062 " pathEditMode="relative" rAng="0" ptsTypes="AA">
                                      <p:cBhvr>
                                        <p:cTn id="70" dur="2000" fill="hold"/>
                                        <p:tgtEl>
                                          <p:spTgt spid="19"/>
                                        </p:tgtEl>
                                        <p:attrNameLst>
                                          <p:attrName>ppt_x</p:attrName>
                                          <p:attrName>ppt_y</p:attrName>
                                        </p:attrNameLst>
                                      </p:cBhvr>
                                      <p:rCtr x="20411" y="35338"/>
                                    </p:animMotion>
                                  </p:childTnLst>
                                </p:cTn>
                              </p:par>
                              <p:par>
                                <p:cTn id="71" presetID="42" presetClass="path" presetSubtype="0" accel="50000" decel="50000" fill="hold" grpId="0" nodeType="withEffect">
                                  <p:stCondLst>
                                    <p:cond delay="0"/>
                                  </p:stCondLst>
                                  <p:childTnLst>
                                    <p:animMotion origin="layout" path="M -1.15139E-6 3.50431E-6 L 0.66837 0.08261 " pathEditMode="relative" rAng="0" ptsTypes="AA">
                                      <p:cBhvr>
                                        <p:cTn id="72" dur="2000" fill="hold"/>
                                        <p:tgtEl>
                                          <p:spTgt spid="24"/>
                                        </p:tgtEl>
                                        <p:attrNameLst>
                                          <p:attrName>ppt_x</p:attrName>
                                          <p:attrName>ppt_y</p:attrName>
                                        </p:attrNameLst>
                                      </p:cBhvr>
                                      <p:rCtr x="33418" y="4131"/>
                                    </p:animMotion>
                                  </p:childTnLst>
                                </p:cTn>
                              </p:par>
                              <p:par>
                                <p:cTn id="73" presetID="42" presetClass="path" presetSubtype="0" accel="50000" decel="50000" fill="hold" grpId="0" nodeType="withEffect">
                                  <p:stCondLst>
                                    <p:cond delay="0"/>
                                  </p:stCondLst>
                                  <p:childTnLst>
                                    <p:animMotion origin="layout" path="M -1.15139E-6 -2.56922E-6 L 0.73577 0.37631 " pathEditMode="relative" rAng="0" ptsTypes="AA">
                                      <p:cBhvr>
                                        <p:cTn id="74" dur="2000" fill="hold"/>
                                        <p:tgtEl>
                                          <p:spTgt spid="23"/>
                                        </p:tgtEl>
                                        <p:attrNameLst>
                                          <p:attrName>ppt_x</p:attrName>
                                          <p:attrName>ppt_y</p:attrName>
                                        </p:attrNameLst>
                                      </p:cBhvr>
                                      <p:rCtr x="36788" y="18815"/>
                                    </p:animMotion>
                                  </p:childTnLst>
                                </p:cTn>
                              </p:par>
                              <p:par>
                                <p:cTn id="75" presetID="42" presetClass="path" presetSubtype="0" accel="50000" decel="50000" fill="hold" grpId="0" nodeType="withEffect">
                                  <p:stCondLst>
                                    <p:cond delay="0"/>
                                  </p:stCondLst>
                                  <p:childTnLst>
                                    <p:animMotion origin="layout" path="M -1.15139E-6 3.87199E-6 L 0.4723 -0.15706 " pathEditMode="relative" rAng="0" ptsTypes="AA">
                                      <p:cBhvr>
                                        <p:cTn id="76" dur="2000" fill="hold"/>
                                        <p:tgtEl>
                                          <p:spTgt spid="22"/>
                                        </p:tgtEl>
                                        <p:attrNameLst>
                                          <p:attrName>ppt_x</p:attrName>
                                          <p:attrName>ppt_y</p:attrName>
                                        </p:attrNameLst>
                                      </p:cBhvr>
                                      <p:rCtr x="23615" y="-7853"/>
                                    </p:animMotion>
                                  </p:childTnLst>
                                </p:cTn>
                              </p:par>
                              <p:par>
                                <p:cTn id="77" presetID="42" presetClass="path" presetSubtype="0" accel="50000" decel="50000" fill="hold" grpId="0" nodeType="withEffect">
                                  <p:stCondLst>
                                    <p:cond delay="0"/>
                                  </p:stCondLst>
                                  <p:childTnLst>
                                    <p:animMotion origin="layout" path="M -2.93592E-6 -1.88379E-6 L 0.17207 -0.03132 " pathEditMode="relative" rAng="0" ptsTypes="AA">
                                      <p:cBhvr>
                                        <p:cTn id="78" dur="2000" fill="hold"/>
                                        <p:tgtEl>
                                          <p:spTgt spid="27"/>
                                        </p:tgtEl>
                                        <p:attrNameLst>
                                          <p:attrName>ppt_x</p:attrName>
                                          <p:attrName>ppt_y</p:attrName>
                                        </p:attrNameLst>
                                      </p:cBhvr>
                                      <p:rCtr x="8604" y="-1566"/>
                                    </p:animMotion>
                                  </p:childTnLst>
                                </p:cTn>
                              </p:par>
                              <p:par>
                                <p:cTn id="79" presetID="42" presetClass="path" presetSubtype="0" accel="50000" decel="50000" fill="hold" grpId="0" nodeType="withEffect">
                                  <p:stCondLst>
                                    <p:cond delay="0"/>
                                  </p:stCondLst>
                                  <p:childTnLst>
                                    <p:animMotion origin="layout" path="M -1.15139E-6 0.01294 L 0.17692 0.25602 " pathEditMode="relative" rAng="0" ptsTypes="AA">
                                      <p:cBhvr>
                                        <p:cTn id="80" dur="2000" fill="hold"/>
                                        <p:tgtEl>
                                          <p:spTgt spid="26"/>
                                        </p:tgtEl>
                                        <p:attrNameLst>
                                          <p:attrName>ppt_x</p:attrName>
                                          <p:attrName>ppt_y</p:attrName>
                                        </p:attrNameLst>
                                      </p:cBhvr>
                                      <p:rCtr x="8846" y="12143"/>
                                    </p:animMotion>
                                  </p:childTnLst>
                                </p:cTn>
                              </p:par>
                              <p:par>
                                <p:cTn id="81" presetID="42" presetClass="path" presetSubtype="0" accel="50000" decel="50000" fill="hold" grpId="0" nodeType="withEffect">
                                  <p:stCondLst>
                                    <p:cond delay="0"/>
                                  </p:stCondLst>
                                  <p:childTnLst>
                                    <p:animMotion origin="layout" path="M 2.98443E-6 -1.36178E-6 L 0.6759 0.27009 " pathEditMode="relative" rAng="0" ptsTypes="AA">
                                      <p:cBhvr>
                                        <p:cTn id="82" dur="2000" fill="hold"/>
                                        <p:tgtEl>
                                          <p:spTgt spid="25"/>
                                        </p:tgtEl>
                                        <p:attrNameLst>
                                          <p:attrName>ppt_x</p:attrName>
                                          <p:attrName>ppt_y</p:attrName>
                                        </p:attrNameLst>
                                      </p:cBhvr>
                                      <p:rCtr x="33789" y="13504"/>
                                    </p:animMotion>
                                  </p:childTnLst>
                                </p:cTn>
                              </p:par>
                              <p:par>
                                <p:cTn id="83" presetID="42" presetClass="path" presetSubtype="0" accel="50000" decel="50000" fill="hold" grpId="0" nodeType="withEffect">
                                  <p:stCondLst>
                                    <p:cond delay="0"/>
                                  </p:stCondLst>
                                  <p:childTnLst>
                                    <p:animMotion origin="layout" path="M -2.90784E-6 -1.32093E-6 L 0.53587 -0.53881 " pathEditMode="relative" rAng="0" ptsTypes="AA">
                                      <p:cBhvr>
                                        <p:cTn id="84" dur="2000" fill="hold"/>
                                        <p:tgtEl>
                                          <p:spTgt spid="30"/>
                                        </p:tgtEl>
                                        <p:attrNameLst>
                                          <p:attrName>ppt_x</p:attrName>
                                          <p:attrName>ppt_y</p:attrName>
                                        </p:attrNameLst>
                                      </p:cBhvr>
                                      <p:rCtr x="26793" y="-26941"/>
                                    </p:animMotion>
                                  </p:childTnLst>
                                </p:cTn>
                              </p:par>
                              <p:par>
                                <p:cTn id="85" presetID="42" presetClass="path" presetSubtype="0" accel="50000" decel="50000" fill="hold" grpId="0" nodeType="withEffect">
                                  <p:stCondLst>
                                    <p:cond delay="0"/>
                                  </p:stCondLst>
                                  <p:childTnLst>
                                    <p:animMotion origin="layout" path="M -2.90784E-6 2.60554E-6 L 0.72798 -0.30323 " pathEditMode="relative" rAng="0" ptsTypes="AA">
                                      <p:cBhvr>
                                        <p:cTn id="86" dur="2000" fill="hold"/>
                                        <p:tgtEl>
                                          <p:spTgt spid="29"/>
                                        </p:tgtEl>
                                        <p:attrNameLst>
                                          <p:attrName>ppt_x</p:attrName>
                                          <p:attrName>ppt_y</p:attrName>
                                        </p:attrNameLst>
                                      </p:cBhvr>
                                      <p:rCtr x="36393" y="-15161"/>
                                    </p:animMotion>
                                  </p:childTnLst>
                                </p:cTn>
                              </p:par>
                              <p:par>
                                <p:cTn id="87" presetID="42" presetClass="path" presetSubtype="0" accel="50000" decel="50000" fill="hold" grpId="0" nodeType="withEffect">
                                  <p:stCondLst>
                                    <p:cond delay="0"/>
                                  </p:stCondLst>
                                  <p:childTnLst>
                                    <p:animMotion origin="layout" path="M -0.0037 0.00953 L 0.548 0.22219 " pathEditMode="relative" rAng="0" ptsTypes="AA">
                                      <p:cBhvr>
                                        <p:cTn id="88" dur="2000" fill="hold"/>
                                        <p:tgtEl>
                                          <p:spTgt spid="28"/>
                                        </p:tgtEl>
                                        <p:attrNameLst>
                                          <p:attrName>ppt_x</p:attrName>
                                          <p:attrName>ppt_y</p:attrName>
                                        </p:attrNameLst>
                                      </p:cBhvr>
                                      <p:rCtr x="27585" y="10622"/>
                                    </p:animMotion>
                                  </p:childTnLst>
                                </p:cTn>
                              </p:par>
                              <p:par>
                                <p:cTn id="89" presetID="42" presetClass="path" presetSubtype="0" accel="50000" decel="50000" fill="hold" grpId="0" nodeType="withEffect">
                                  <p:stCondLst>
                                    <p:cond delay="0"/>
                                  </p:stCondLst>
                                  <p:childTnLst>
                                    <p:animMotion origin="layout" path="M 0.00051 -0.10644 L 0.23628 -0.41534 " pathEditMode="relative" rAng="0" ptsTypes="AA">
                                      <p:cBhvr>
                                        <p:cTn id="90" dur="2000" fill="hold"/>
                                        <p:tgtEl>
                                          <p:spTgt spid="33"/>
                                        </p:tgtEl>
                                        <p:attrNameLst>
                                          <p:attrName>ppt_x</p:attrName>
                                          <p:attrName>ppt_y</p:attrName>
                                        </p:attrNameLst>
                                      </p:cBhvr>
                                      <p:rCtr x="11782" y="-15456"/>
                                    </p:animMotion>
                                  </p:childTnLst>
                                </p:cTn>
                              </p:par>
                              <p:par>
                                <p:cTn id="91" presetID="42" presetClass="path" presetSubtype="0" accel="50000" decel="50000" fill="hold" grpId="0" nodeType="withEffect">
                                  <p:stCondLst>
                                    <p:cond delay="0"/>
                                  </p:stCondLst>
                                  <p:childTnLst>
                                    <p:animMotion origin="layout" path="M -2.90784E-6 0.01112 L 0.23947 -0.12256 " pathEditMode="relative" rAng="0" ptsTypes="AA">
                                      <p:cBhvr>
                                        <p:cTn id="92" dur="2000" fill="hold"/>
                                        <p:tgtEl>
                                          <p:spTgt spid="32"/>
                                        </p:tgtEl>
                                        <p:attrNameLst>
                                          <p:attrName>ppt_x</p:attrName>
                                          <p:attrName>ppt_y</p:attrName>
                                        </p:attrNameLst>
                                      </p:cBhvr>
                                      <p:rCtr x="11973" y="-6695"/>
                                    </p:animMotion>
                                  </p:childTnLst>
                                </p:cTn>
                              </p:par>
                              <p:par>
                                <p:cTn id="93" presetID="42" presetClass="path" presetSubtype="0" accel="50000" decel="50000" fill="hold" grpId="0" nodeType="withEffect">
                                  <p:stCondLst>
                                    <p:cond delay="0"/>
                                  </p:stCondLst>
                                  <p:childTnLst>
                                    <p:animMotion origin="layout" path="M -1.12331E-6 2.92329E-6 L 0.79844 -0.1119 " pathEditMode="relative" rAng="0" ptsTypes="AA">
                                      <p:cBhvr>
                                        <p:cTn id="94" dur="2000" fill="hold"/>
                                        <p:tgtEl>
                                          <p:spTgt spid="31"/>
                                        </p:tgtEl>
                                        <p:attrNameLst>
                                          <p:attrName>ppt_x</p:attrName>
                                          <p:attrName>ppt_y</p:attrName>
                                        </p:attrNameLst>
                                      </p:cBhvr>
                                      <p:rCtr x="39916" y="-5606"/>
                                    </p:animMotion>
                                  </p:childTnLst>
                                </p:cTn>
                              </p:par>
                              <p:par>
                                <p:cTn id="95" presetID="42" presetClass="path" presetSubtype="0" accel="50000" decel="50000" fill="hold" grpId="0" nodeType="withEffect">
                                  <p:stCondLst>
                                    <p:cond delay="0"/>
                                  </p:stCondLst>
                                  <p:childTnLst>
                                    <p:animMotion origin="layout" path="M 3.55119E-6 -6.85429E-7 L 0.78899 -0.51634 " pathEditMode="relative" rAng="0" ptsTypes="AA">
                                      <p:cBhvr>
                                        <p:cTn id="96" dur="2000" fill="hold"/>
                                        <p:tgtEl>
                                          <p:spTgt spid="36"/>
                                        </p:tgtEl>
                                        <p:attrNameLst>
                                          <p:attrName>ppt_x</p:attrName>
                                          <p:attrName>ppt_y</p:attrName>
                                        </p:attrNameLst>
                                      </p:cBhvr>
                                      <p:rCtr x="39443" y="-25828"/>
                                    </p:animMotion>
                                  </p:childTnLst>
                                </p:cTn>
                              </p:par>
                              <p:par>
                                <p:cTn id="97" presetID="42" presetClass="path" presetSubtype="0" accel="50000" decel="50000" fill="hold" grpId="0" nodeType="withEffect">
                                  <p:stCondLst>
                                    <p:cond delay="0"/>
                                  </p:stCondLst>
                                  <p:childTnLst>
                                    <p:animMotion origin="layout" path="M -4.66428E-6 4.49841E-6 L 0.48584 0.00567 " pathEditMode="relative" rAng="0" ptsTypes="AA">
                                      <p:cBhvr>
                                        <p:cTn id="98" dur="2000" fill="hold"/>
                                        <p:tgtEl>
                                          <p:spTgt spid="35"/>
                                        </p:tgtEl>
                                        <p:attrNameLst>
                                          <p:attrName>ppt_x</p:attrName>
                                          <p:attrName>ppt_y</p:attrName>
                                        </p:attrNameLst>
                                      </p:cBhvr>
                                      <p:rCtr x="24292" y="272"/>
                                    </p:animMotion>
                                  </p:childTnLst>
                                </p:cTn>
                              </p:par>
                              <p:par>
                                <p:cTn id="99" presetID="42" presetClass="path" presetSubtype="0" accel="50000" decel="50000" fill="hold" grpId="0" nodeType="withEffect">
                                  <p:stCondLst>
                                    <p:cond delay="0"/>
                                  </p:stCondLst>
                                  <p:childTnLst>
                                    <p:animMotion origin="layout" path="M -1.12331E-6 1.09396E-6 L 0.29589 -0.22855 " pathEditMode="relative" rAng="0" ptsTypes="AA">
                                      <p:cBhvr>
                                        <p:cTn id="100" dur="2000" fill="hold"/>
                                        <p:tgtEl>
                                          <p:spTgt spid="34"/>
                                        </p:tgtEl>
                                        <p:attrNameLst>
                                          <p:attrName>ppt_x</p:attrName>
                                          <p:attrName>ppt_y</p:attrName>
                                        </p:attrNameLst>
                                      </p:cBhvr>
                                      <p:rCtr x="14794" y="-114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8" grpId="0" animBg="1"/>
      <p:bldP spid="41" grpId="0" animBg="1"/>
      <p:bldP spid="43" grpId="0"/>
      <p:bldP spid="44" grpId="0"/>
      <p:bldP spid="39" grpId="0" animBg="1"/>
      <p:bldP spid="40" grpId="0" animBg="1"/>
      <p:bldP spid="4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15538" y="1163997"/>
            <a:ext cx="8058442" cy="5463623"/>
            <a:chOff x="-785385" y="830262"/>
            <a:chExt cx="10316409" cy="6994525"/>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385" y="830262"/>
              <a:ext cx="10316409" cy="699452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43" y="1344145"/>
              <a:ext cx="8747804" cy="5820550"/>
            </a:xfrm>
            <a:prstGeom prst="rect">
              <a:avLst/>
            </a:prstGeom>
          </p:spPr>
        </p:pic>
      </p:grpSp>
      <p:grpSp>
        <p:nvGrpSpPr>
          <p:cNvPr id="14" name="Group 13"/>
          <p:cNvGrpSpPr/>
          <p:nvPr/>
        </p:nvGrpSpPr>
        <p:grpSpPr>
          <a:xfrm>
            <a:off x="8318001" y="2548230"/>
            <a:ext cx="3966072" cy="2455477"/>
            <a:chOff x="5968927" y="1769168"/>
            <a:chExt cx="6459583" cy="2407548"/>
          </a:xfrm>
        </p:grpSpPr>
        <p:sp>
          <p:nvSpPr>
            <p:cNvPr id="15" name="Text Placeholder 25"/>
            <p:cNvSpPr txBox="1">
              <a:spLocks/>
            </p:cNvSpPr>
            <p:nvPr/>
          </p:nvSpPr>
          <p:spPr bwMode="ltGray">
            <a:xfrm>
              <a:off x="6127803" y="1769168"/>
              <a:ext cx="5860165" cy="1628567"/>
            </a:xfrm>
            <a:prstGeom prst="rect">
              <a:avLst/>
            </a:prstGeom>
          </p:spPr>
          <p:txBody>
            <a:bodyPr vert="horz" wrap="square" lIns="182854" tIns="146283" rIns="182854" bIns="146283"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90430" indent="-690430" algn="ctr" defTabSz="913991">
                <a:lnSpc>
                  <a:spcPts val="6799"/>
                </a:lnSpc>
                <a:defRPr/>
              </a:pPr>
              <a:r>
                <a:rPr lang="en-US" sz="5400" dirty="0">
                  <a:solidFill>
                    <a:srgbClr val="FFFFFF"/>
                  </a:solidFill>
                  <a:latin typeface="Segoe UI Light"/>
                </a:rPr>
                <a:t>Get started</a:t>
              </a:r>
            </a:p>
          </p:txBody>
        </p:sp>
        <p:sp>
          <p:nvSpPr>
            <p:cNvPr id="22" name="Text Placeholder 4"/>
            <p:cNvSpPr txBox="1">
              <a:spLocks/>
            </p:cNvSpPr>
            <p:nvPr/>
          </p:nvSpPr>
          <p:spPr>
            <a:xfrm>
              <a:off x="5968927" y="2763841"/>
              <a:ext cx="6459583" cy="1412875"/>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solidFill>
                    <a:srgbClr val="11C1FF"/>
                  </a:solidFill>
                  <a:latin typeface="+mj-lt"/>
                </a:rPr>
                <a:t>Visit azure.microsoft.com</a:t>
              </a:r>
            </a:p>
          </p:txBody>
        </p:sp>
      </p:grpSp>
    </p:spTree>
    <p:extLst>
      <p:ext uri="{BB962C8B-B14F-4D97-AF65-F5344CB8AC3E}">
        <p14:creationId xmlns:p14="http://schemas.microsoft.com/office/powerpoint/2010/main" val="19149395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816977"/>
          </a:xfrm>
        </p:spPr>
        <p:txBody>
          <a:bodyPr/>
          <a:lstStyle/>
          <a:p>
            <a:r>
              <a:rPr lang="en-US" dirty="0"/>
              <a:t>Rate </a:t>
            </a:r>
            <a:r>
              <a:rPr lang="en-US" sz="3600" dirty="0"/>
              <a:t>My Talk &amp; Download </a:t>
            </a:r>
            <a:r>
              <a:rPr lang="en-US" sz="3600" dirty="0" smtClean="0"/>
              <a:t>Slides!</a:t>
            </a:r>
            <a:endParaRPr lang="en-US" sz="3600" dirty="0"/>
          </a:p>
          <a:p>
            <a:pPr marL="342900" lvl="1" indent="0">
              <a:buNone/>
            </a:pPr>
            <a:endParaRPr lang="en-US" sz="2000" b="1" dirty="0" smtClean="0"/>
          </a:p>
          <a:p>
            <a:pPr marL="342900" lvl="1" indent="0">
              <a:buNone/>
            </a:pPr>
            <a:r>
              <a:rPr lang="en-US" sz="6000" b="1" dirty="0" smtClean="0"/>
              <a:t>	http</a:t>
            </a:r>
            <a:r>
              <a:rPr lang="en-US" sz="6000" b="1" dirty="0"/>
              <a:t>://</a:t>
            </a:r>
            <a:r>
              <a:rPr lang="en-US" sz="6000" b="1" dirty="0" smtClean="0"/>
              <a:t>bit.ly/RateShawnsTalk</a:t>
            </a:r>
          </a:p>
          <a:p>
            <a:pPr marL="342900" lvl="1" indent="0" algn="ctr">
              <a:buNone/>
            </a:pPr>
            <a:r>
              <a:rPr lang="en-US" sz="3200" dirty="0" smtClean="0"/>
              <a:t>(case sensitive)</a:t>
            </a:r>
            <a:r>
              <a:rPr lang="en-US" sz="6000" dirty="0" smtClean="0"/>
              <a:t> </a:t>
            </a:r>
            <a:endParaRPr lang="en-US" sz="6000" dirty="0"/>
          </a:p>
          <a:p>
            <a:r>
              <a:rPr lang="en-US" dirty="0" smtClean="0"/>
              <a:t>Contact </a:t>
            </a:r>
            <a:r>
              <a:rPr lang="en-US" dirty="0"/>
              <a:t>Information</a:t>
            </a:r>
          </a:p>
          <a:p>
            <a:pPr lvl="1"/>
            <a:r>
              <a:rPr lang="en-US" dirty="0" smtClean="0"/>
              <a:t>Email: shawn@shawnweisfeld.com</a:t>
            </a:r>
            <a:endParaRPr lang="en-US" dirty="0"/>
          </a:p>
          <a:p>
            <a:pPr lvl="1"/>
            <a:r>
              <a:rPr lang="en-US" dirty="0" smtClean="0"/>
              <a:t>Blog: http</a:t>
            </a:r>
            <a:r>
              <a:rPr lang="en-US" dirty="0"/>
              <a:t>://www.shawnweisfeld.com</a:t>
            </a:r>
          </a:p>
          <a:p>
            <a:pPr lvl="1"/>
            <a:r>
              <a:rPr lang="en-US" dirty="0" smtClean="0"/>
              <a:t>Twitter: @</a:t>
            </a:r>
            <a:r>
              <a:rPr lang="en-US" dirty="0" err="1" smtClean="0"/>
              <a:t>shawnweisfeld</a:t>
            </a:r>
            <a:endParaRPr lang="en-US" dirty="0"/>
          </a:p>
          <a:p>
            <a:endParaRPr lang="en-US" dirty="0"/>
          </a:p>
        </p:txBody>
      </p:sp>
      <p:sp>
        <p:nvSpPr>
          <p:cNvPr id="3" name="Title 2"/>
          <p:cNvSpPr>
            <a:spLocks noGrp="1"/>
          </p:cNvSpPr>
          <p:nvPr>
            <p:ph type="title"/>
          </p:nvPr>
        </p:nvSpPr>
        <p:spPr/>
        <p:txBody>
          <a:bodyPr/>
          <a:lstStyle/>
          <a:p>
            <a:r>
              <a:rPr lang="en-US" dirty="0" smtClean="0"/>
              <a:t>Thank you! Your Feedback is Important</a:t>
            </a:r>
            <a:endParaRPr lang="en-US" dirty="0"/>
          </a:p>
        </p:txBody>
      </p:sp>
      <p:pic>
        <p:nvPicPr>
          <p:cNvPr id="6" name="Picture 5"/>
          <p:cNvPicPr>
            <a:picLocks noChangeAspect="1"/>
          </p:cNvPicPr>
          <p:nvPr/>
        </p:nvPicPr>
        <p:blipFill>
          <a:blip r:embed="rId2"/>
          <a:stretch>
            <a:fillRect/>
          </a:stretch>
        </p:blipFill>
        <p:spPr>
          <a:xfrm>
            <a:off x="8123237" y="3293034"/>
            <a:ext cx="3438525" cy="3480827"/>
          </a:xfrm>
          <a:prstGeom prst="rect">
            <a:avLst/>
          </a:prstGeom>
        </p:spPr>
      </p:pic>
    </p:spTree>
    <p:extLst>
      <p:ext uri="{BB962C8B-B14F-4D97-AF65-F5344CB8AC3E}">
        <p14:creationId xmlns:p14="http://schemas.microsoft.com/office/powerpoint/2010/main" val="3611751665"/>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
        <p:nvSpPr>
          <p:cNvPr id="5" name="Text Box 3"/>
          <p:cNvSpPr txBox="1">
            <a:spLocks noChangeArrowheads="1"/>
          </p:cNvSpPr>
          <p:nvPr/>
        </p:nvSpPr>
        <p:spPr bwMode="blackWhite">
          <a:xfrm>
            <a:off x="273051" y="6079032"/>
            <a:ext cx="10974388" cy="618631"/>
          </a:xfrm>
          <a:prstGeom prst="rect">
            <a:avLst/>
          </a:prstGeom>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2014 </a:t>
            </a:r>
            <a:r>
              <a:rPr lang="en-US" sz="700" dirty="0">
                <a:gradFill>
                  <a:gsLst>
                    <a:gs pos="0">
                      <a:schemeClr val="tx1"/>
                    </a:gs>
                    <a:gs pos="100000">
                      <a:schemeClr val="tx1"/>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7224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001299" y="1278255"/>
            <a:ext cx="7821153" cy="4582370"/>
            <a:chOff x="2001299" y="1278255"/>
            <a:chExt cx="7821153" cy="4582370"/>
          </a:xfrm>
        </p:grpSpPr>
        <p:sp>
          <p:nvSpPr>
            <p:cNvPr id="29" name="Oval 28"/>
            <p:cNvSpPr/>
            <p:nvPr/>
          </p:nvSpPr>
          <p:spPr bwMode="auto">
            <a:xfrm>
              <a:off x="7758465" y="3901975"/>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p:cNvSpPr/>
            <p:nvPr/>
          </p:nvSpPr>
          <p:spPr bwMode="auto">
            <a:xfrm>
              <a:off x="7851456" y="309904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p:cNvSpPr/>
            <p:nvPr/>
          </p:nvSpPr>
          <p:spPr bwMode="auto">
            <a:xfrm>
              <a:off x="8046005" y="259822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8" name="Oval 47"/>
            <p:cNvSpPr/>
            <p:nvPr/>
          </p:nvSpPr>
          <p:spPr bwMode="auto">
            <a:xfrm>
              <a:off x="7302703" y="348804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7026517" y="350923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5745685" y="243092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1" name="Oval 50"/>
            <p:cNvSpPr/>
            <p:nvPr/>
          </p:nvSpPr>
          <p:spPr bwMode="auto">
            <a:xfrm>
              <a:off x="5432797" y="2405414"/>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2" name="Oval 51"/>
            <p:cNvSpPr/>
            <p:nvPr/>
          </p:nvSpPr>
          <p:spPr bwMode="auto">
            <a:xfrm>
              <a:off x="4672655" y="432117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3960967" y="286778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4" name="Oval 53"/>
            <p:cNvSpPr/>
            <p:nvPr/>
          </p:nvSpPr>
          <p:spPr bwMode="auto">
            <a:xfrm>
              <a:off x="3729860" y="289903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p:cNvSpPr/>
            <p:nvPr/>
          </p:nvSpPr>
          <p:spPr bwMode="auto">
            <a:xfrm>
              <a:off x="3824314" y="2554230"/>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6" name="Oval 55"/>
            <p:cNvSpPr/>
            <p:nvPr/>
          </p:nvSpPr>
          <p:spPr bwMode="auto">
            <a:xfrm>
              <a:off x="3567367" y="258547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7" name="Oval 56"/>
            <p:cNvSpPr/>
            <p:nvPr/>
          </p:nvSpPr>
          <p:spPr bwMode="auto">
            <a:xfrm>
              <a:off x="4140888" y="2765353"/>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8" name="Oval 57"/>
            <p:cNvSpPr/>
            <p:nvPr/>
          </p:nvSpPr>
          <p:spPr bwMode="auto">
            <a:xfrm>
              <a:off x="3387492" y="307236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9" name="Oval 58"/>
            <p:cNvSpPr/>
            <p:nvPr/>
          </p:nvSpPr>
          <p:spPr bwMode="auto">
            <a:xfrm>
              <a:off x="3006564" y="277266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7" name="Oval 26"/>
            <p:cNvSpPr/>
            <p:nvPr/>
          </p:nvSpPr>
          <p:spPr bwMode="auto">
            <a:xfrm>
              <a:off x="8604852" y="295334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8424931" y="309935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p:cNvSpPr/>
            <p:nvPr/>
          </p:nvSpPr>
          <p:spPr bwMode="auto">
            <a:xfrm>
              <a:off x="8722951" y="4587657"/>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p:cNvSpPr/>
            <p:nvPr/>
          </p:nvSpPr>
          <p:spPr bwMode="auto">
            <a:xfrm>
              <a:off x="8734094" y="494506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p:cNvSpPr/>
            <p:nvPr/>
          </p:nvSpPr>
          <p:spPr bwMode="auto">
            <a:xfrm>
              <a:off x="8110725" y="337999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p:cNvSpPr/>
            <p:nvPr/>
          </p:nvSpPr>
          <p:spPr bwMode="auto">
            <a:xfrm>
              <a:off x="3459833" y="279037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6" name="Picture 10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2001299" y="1278255"/>
              <a:ext cx="7821153" cy="4582370"/>
            </a:xfrm>
            <a:prstGeom prst="rect">
              <a:avLst/>
            </a:prstGeom>
          </p:spPr>
        </p:pic>
      </p:grpSp>
      <p:sp>
        <p:nvSpPr>
          <p:cNvPr id="13" name="TextBox 12"/>
          <p:cNvSpPr txBox="1"/>
          <p:nvPr/>
        </p:nvSpPr>
        <p:spPr>
          <a:xfrm>
            <a:off x="211612" y="3617288"/>
            <a:ext cx="2608278" cy="1458861"/>
          </a:xfrm>
          <a:prstGeom prst="rect">
            <a:avLst/>
          </a:prstGeom>
          <a:noFill/>
        </p:spPr>
        <p:txBody>
          <a:bodyPr wrap="none" lIns="283464" tIns="283464" rIns="283464" bIns="283464" rtlCol="0">
            <a:spAutoFit/>
          </a:bodyPr>
          <a:lstStyle/>
          <a:p>
            <a:pPr>
              <a:lnSpc>
                <a:spcPct val="90000"/>
              </a:lnSpc>
              <a:spcAft>
                <a:spcPts val="600"/>
              </a:spcAft>
            </a:pPr>
            <a:r>
              <a:rPr lang="en-US" sz="3200" dirty="0" smtClean="0">
                <a:gradFill>
                  <a:gsLst>
                    <a:gs pos="2917">
                      <a:srgbClr val="ECECEC"/>
                    </a:gs>
                    <a:gs pos="30000">
                      <a:srgbClr val="ECECEC"/>
                    </a:gs>
                  </a:gsLst>
                  <a:lin ang="5400000" scaled="0"/>
                </a:gradFill>
                <a:latin typeface="+mj-lt"/>
              </a:rPr>
              <a:t>Hyper-scale</a:t>
            </a:r>
            <a:br>
              <a:rPr lang="en-US" sz="3200" dirty="0" smtClean="0">
                <a:gradFill>
                  <a:gsLst>
                    <a:gs pos="2917">
                      <a:srgbClr val="ECECEC"/>
                    </a:gs>
                    <a:gs pos="30000">
                      <a:srgbClr val="ECECEC"/>
                    </a:gs>
                  </a:gsLst>
                  <a:lin ang="5400000" scaled="0"/>
                </a:gradFill>
                <a:latin typeface="+mj-lt"/>
              </a:rPr>
            </a:br>
            <a:r>
              <a:rPr lang="en-US" sz="3200" dirty="0" smtClean="0">
                <a:gradFill>
                  <a:gsLst>
                    <a:gs pos="2917">
                      <a:srgbClr val="ECECEC"/>
                    </a:gs>
                    <a:gs pos="30000">
                      <a:srgbClr val="ECECEC"/>
                    </a:gs>
                  </a:gsLst>
                  <a:lin ang="5400000" scaled="0"/>
                </a:gradFill>
                <a:latin typeface="+mj-lt"/>
              </a:rPr>
              <a:t>footprint</a:t>
            </a:r>
            <a:endParaRPr lang="en-US" sz="3200" dirty="0">
              <a:gradFill>
                <a:gsLst>
                  <a:gs pos="2917">
                    <a:srgbClr val="ECECEC"/>
                  </a:gs>
                  <a:gs pos="30000">
                    <a:srgbClr val="ECECEC"/>
                  </a:gs>
                </a:gsLst>
                <a:lin ang="5400000" scaled="0"/>
              </a:gradFill>
              <a:latin typeface="+mj-lt"/>
            </a:endParaRPr>
          </a:p>
        </p:txBody>
      </p:sp>
      <p:grpSp>
        <p:nvGrpSpPr>
          <p:cNvPr id="7" name="Group 6"/>
          <p:cNvGrpSpPr/>
          <p:nvPr/>
        </p:nvGrpSpPr>
        <p:grpSpPr>
          <a:xfrm>
            <a:off x="508821" y="5014712"/>
            <a:ext cx="2116222" cy="461665"/>
            <a:chOff x="508821" y="5014712"/>
            <a:chExt cx="2116222" cy="461665"/>
          </a:xfrm>
        </p:grpSpPr>
        <p:sp>
          <p:nvSpPr>
            <p:cNvPr id="4" name="Oval 3"/>
            <p:cNvSpPr/>
            <p:nvPr/>
          </p:nvSpPr>
          <p:spPr bwMode="auto">
            <a:xfrm>
              <a:off x="508821" y="5119266"/>
              <a:ext cx="250277" cy="25027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683678" y="5014712"/>
              <a:ext cx="1941365" cy="461665"/>
            </a:xfrm>
            <a:prstGeom prst="rect">
              <a:avLst/>
            </a:prstGeom>
            <a:noFill/>
          </p:spPr>
          <p:txBody>
            <a:bodyPr wrap="none" lIns="182880" tIns="146304" rIns="182880" bIns="146304" rtlCol="0">
              <a:spAutoFit/>
            </a:bodyPr>
            <a:lstStyle/>
            <a:p>
              <a:pPr>
                <a:lnSpc>
                  <a:spcPct val="90000"/>
                </a:lnSpc>
                <a:spcAft>
                  <a:spcPts val="600"/>
                </a:spcAft>
              </a:pPr>
              <a:r>
                <a:rPr lang="en-US" sz="1200" dirty="0" smtClean="0">
                  <a:solidFill>
                    <a:schemeClr val="tx1">
                      <a:lumMod val="85000"/>
                    </a:schemeClr>
                  </a:solidFill>
                </a:rPr>
                <a:t>Azure compute regions</a:t>
              </a:r>
            </a:p>
          </p:txBody>
        </p:sp>
      </p:grpSp>
      <p:grpSp>
        <p:nvGrpSpPr>
          <p:cNvPr id="34" name="Group 33"/>
          <p:cNvGrpSpPr/>
          <p:nvPr/>
        </p:nvGrpSpPr>
        <p:grpSpPr>
          <a:xfrm>
            <a:off x="8879356" y="0"/>
            <a:ext cx="3561965" cy="6994525"/>
            <a:chOff x="7918451" y="0"/>
            <a:chExt cx="4270036" cy="6994525"/>
          </a:xfrm>
        </p:grpSpPr>
        <p:sp>
          <p:nvSpPr>
            <p:cNvPr id="36" name="Rectangle 35"/>
            <p:cNvSpPr/>
            <p:nvPr/>
          </p:nvSpPr>
          <p:spPr bwMode="auto">
            <a:xfrm>
              <a:off x="7918451" y="0"/>
              <a:ext cx="4270036"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Box 36"/>
            <p:cNvSpPr txBox="1"/>
            <p:nvPr/>
          </p:nvSpPr>
          <p:spPr>
            <a:xfrm>
              <a:off x="7933142" y="1321188"/>
              <a:ext cx="2227433" cy="2165208"/>
            </a:xfrm>
            <a:prstGeom prst="rect">
              <a:avLst/>
            </a:prstGeom>
            <a:noFill/>
          </p:spPr>
          <p:txBody>
            <a:bodyPr wrap="non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r>
                <a:rPr lang="en-US" sz="11500" dirty="0" smtClean="0">
                  <a:gradFill>
                    <a:gsLst>
                      <a:gs pos="0">
                        <a:schemeClr val="tx1"/>
                      </a:gs>
                      <a:gs pos="100000">
                        <a:schemeClr val="tx1"/>
                      </a:gs>
                    </a:gsLst>
                    <a:lin ang="5400000" scaled="0"/>
                  </a:gradFill>
                </a:rPr>
                <a:t>19</a:t>
              </a:r>
              <a:endParaRPr lang="en-US" sz="11500" dirty="0">
                <a:gradFill>
                  <a:gsLst>
                    <a:gs pos="0">
                      <a:schemeClr val="tx1"/>
                    </a:gs>
                    <a:gs pos="100000">
                      <a:schemeClr val="tx1"/>
                    </a:gs>
                  </a:gsLst>
                  <a:lin ang="5400000" scaled="0"/>
                </a:gradFill>
              </a:endParaRPr>
            </a:p>
          </p:txBody>
        </p:sp>
        <p:sp>
          <p:nvSpPr>
            <p:cNvPr id="39" name="TextBox 38"/>
            <p:cNvSpPr txBox="1"/>
            <p:nvPr/>
          </p:nvSpPr>
          <p:spPr>
            <a:xfrm>
              <a:off x="8013945" y="2895333"/>
              <a:ext cx="4027553" cy="1237262"/>
            </a:xfrm>
            <a:prstGeom prst="rect">
              <a:avLst/>
            </a:prstGeom>
            <a:noFill/>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r>
                <a:rPr lang="en-US" sz="2400" dirty="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rPr>
                <a:t>Azure </a:t>
              </a:r>
              <a:r>
                <a:rPr lang="en-US" sz="2400" dirty="0" smtClean="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rPr>
                <a:t>compute regions open today</a:t>
              </a:r>
              <a:endParaRPr lang="en-US" sz="2400" dirty="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grpSp>
      <p:cxnSp>
        <p:nvCxnSpPr>
          <p:cNvPr id="62" name="Straight Connector 61"/>
          <p:cNvCxnSpPr/>
          <p:nvPr/>
        </p:nvCxnSpPr>
        <p:spPr>
          <a:xfrm>
            <a:off x="9239250" y="4138043"/>
            <a:ext cx="291465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9239250" y="5039108"/>
            <a:ext cx="291465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993458" y="4035073"/>
            <a:ext cx="3359691" cy="1403461"/>
          </a:xfrm>
          <a:prstGeom prst="rect">
            <a:avLst/>
          </a:prstGeom>
          <a:noFill/>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r>
              <a:rPr lang="en-US" sz="2000" dirty="0">
                <a:gradFill>
                  <a:gsLst>
                    <a:gs pos="0">
                      <a:schemeClr val="tx1"/>
                    </a:gs>
                    <a:gs pos="100000">
                      <a:schemeClr val="tx1"/>
                    </a:gs>
                  </a:gsLst>
                  <a:lin ang="5400000" scaled="0"/>
                </a:gradFill>
              </a:rPr>
              <a:t>M</a:t>
            </a:r>
            <a:r>
              <a:rPr lang="en-US" sz="2000" dirty="0" smtClean="0">
                <a:gradFill>
                  <a:gsLst>
                    <a:gs pos="0">
                      <a:schemeClr val="tx1"/>
                    </a:gs>
                    <a:gs pos="100000">
                      <a:schemeClr val="tx1"/>
                    </a:gs>
                  </a:gsLst>
                  <a:lin ang="5400000" scaled="0"/>
                </a:gradFill>
              </a:rPr>
              <a:t>ore than AWS and Google Cloud combined</a:t>
            </a:r>
            <a:br>
              <a:rPr lang="en-US" sz="2000" dirty="0" smtClean="0">
                <a:gradFill>
                  <a:gsLst>
                    <a:gs pos="0">
                      <a:schemeClr val="tx1"/>
                    </a:gs>
                    <a:gs pos="100000">
                      <a:schemeClr val="tx1"/>
                    </a:gs>
                  </a:gsLst>
                  <a:lin ang="5400000" scaled="0"/>
                </a:gradFill>
              </a:rPr>
            </a:br>
            <a:endParaRPr lang="en-US" sz="2000" dirty="0" smtClean="0">
              <a:gradFill>
                <a:gsLst>
                  <a:gs pos="0">
                    <a:schemeClr val="tx1"/>
                  </a:gs>
                  <a:gs pos="100000">
                    <a:schemeClr val="tx1"/>
                  </a:gs>
                </a:gsLst>
                <a:lin ang="5400000" scaled="0"/>
              </a:gradFill>
            </a:endParaRPr>
          </a:p>
        </p:txBody>
      </p:sp>
    </p:spTree>
    <p:extLst>
      <p:ext uri="{BB962C8B-B14F-4D97-AF65-F5344CB8AC3E}">
        <p14:creationId xmlns:p14="http://schemas.microsoft.com/office/powerpoint/2010/main" val="16246422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400"/>
                                        <p:tgtEl>
                                          <p:spTgt spid="13"/>
                                        </p:tgtEl>
                                      </p:cBhvr>
                                    </p:animEffect>
                                    <p:set>
                                      <p:cBhvr>
                                        <p:cTn id="7" dur="1" fill="hold">
                                          <p:stCondLst>
                                            <p:cond delay="399"/>
                                          </p:stCondLst>
                                        </p:cTn>
                                        <p:tgtEl>
                                          <p:spTgt spid="1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400"/>
                                        <p:tgtEl>
                                          <p:spTgt spid="7"/>
                                        </p:tgtEl>
                                      </p:cBhvr>
                                    </p:animEffect>
                                    <p:set>
                                      <p:cBhvr>
                                        <p:cTn id="10" dur="1" fill="hold">
                                          <p:stCondLst>
                                            <p:cond delay="399"/>
                                          </p:stCondLst>
                                        </p:cTn>
                                        <p:tgtEl>
                                          <p:spTgt spid="7"/>
                                        </p:tgtEl>
                                        <p:attrNameLst>
                                          <p:attrName>style.visibility</p:attrName>
                                        </p:attrNameLst>
                                      </p:cBhvr>
                                      <p:to>
                                        <p:strVal val="hidden"/>
                                      </p:to>
                                    </p:set>
                                  </p:childTnLst>
                                </p:cTn>
                              </p:par>
                              <p:par>
                                <p:cTn id="11" presetID="35" presetClass="path" presetSubtype="0" decel="100000" fill="hold" nodeType="withEffect">
                                  <p:stCondLst>
                                    <p:cond delay="0"/>
                                  </p:stCondLst>
                                  <p:childTnLst>
                                    <p:animMotion origin="layout" path="M -3.79883E-6 -3.34544E-6 L -0.1085 -3.34544E-6 " pathEditMode="relative" rAng="0" ptsTypes="AA">
                                      <p:cBhvr>
                                        <p:cTn id="12" dur="900" fill="hold"/>
                                        <p:tgtEl>
                                          <p:spTgt spid="6"/>
                                        </p:tgtEl>
                                        <p:attrNameLst>
                                          <p:attrName>ppt_x</p:attrName>
                                          <p:attrName>ppt_y</p:attrName>
                                        </p:attrNameLst>
                                      </p:cBhvr>
                                      <p:rCtr x="-5425" y="0"/>
                                    </p:animMotion>
                                  </p:childTnLst>
                                </p:cTn>
                              </p:par>
                              <p:par>
                                <p:cTn id="13" presetID="22" presetClass="entr" presetSubtype="8" fill="hold" nodeType="withEffect">
                                  <p:stCondLst>
                                    <p:cond delay="250"/>
                                  </p:stCondLst>
                                  <p:childTnLst>
                                    <p:set>
                                      <p:cBhvr>
                                        <p:cTn id="14" dur="1" fill="hold">
                                          <p:stCondLst>
                                            <p:cond delay="0"/>
                                          </p:stCondLst>
                                        </p:cTn>
                                        <p:tgtEl>
                                          <p:spTgt spid="62"/>
                                        </p:tgtEl>
                                        <p:attrNameLst>
                                          <p:attrName>style.visibility</p:attrName>
                                        </p:attrNameLst>
                                      </p:cBhvr>
                                      <p:to>
                                        <p:strVal val="visible"/>
                                      </p:to>
                                    </p:set>
                                    <p:animEffect transition="in" filter="wipe(left)">
                                      <p:cBhvr>
                                        <p:cTn id="15" dur="500"/>
                                        <p:tgtEl>
                                          <p:spTgt spid="62"/>
                                        </p:tgtEl>
                                      </p:cBhvr>
                                    </p:animEffect>
                                  </p:childTnLst>
                                </p:cTn>
                              </p:par>
                              <p:par>
                                <p:cTn id="16" presetID="22" presetClass="entr" presetSubtype="2" fill="hold" nodeType="withEffect">
                                  <p:stCondLst>
                                    <p:cond delay="250"/>
                                  </p:stCondLst>
                                  <p:childTnLst>
                                    <p:set>
                                      <p:cBhvr>
                                        <p:cTn id="17" dur="1" fill="hold">
                                          <p:stCondLst>
                                            <p:cond delay="0"/>
                                          </p:stCondLst>
                                        </p:cTn>
                                        <p:tgtEl>
                                          <p:spTgt spid="63"/>
                                        </p:tgtEl>
                                        <p:attrNameLst>
                                          <p:attrName>style.visibility</p:attrName>
                                        </p:attrNameLst>
                                      </p:cBhvr>
                                      <p:to>
                                        <p:strVal val="visible"/>
                                      </p:to>
                                    </p:set>
                                    <p:animEffect transition="in" filter="wipe(right)">
                                      <p:cBhvr>
                                        <p:cTn id="18" dur="500"/>
                                        <p:tgtEl>
                                          <p:spTgt spid="63"/>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8725781" y="4403819"/>
            <a:ext cx="3052321" cy="1757234"/>
          </a:xfrm>
          <a:prstGeom prst="rect">
            <a:avLst/>
          </a:prstGeom>
          <a:noFill/>
        </p:spPr>
        <p:txBody>
          <a:bodyPr wrap="square" lIns="182854" tIns="146283" rIns="182854" bIns="146283" rtlCol="0">
            <a:spAutoFit/>
          </a:bodyPr>
          <a:lstStyle/>
          <a:p>
            <a:pPr algn="ctr">
              <a:lnSpc>
                <a:spcPct val="90000"/>
              </a:lnSpc>
              <a:spcAft>
                <a:spcPts val="600"/>
              </a:spcAft>
            </a:pPr>
            <a:r>
              <a:rPr lang="en-US" sz="5999" dirty="0" smtClean="0">
                <a:gradFill>
                  <a:gsLst>
                    <a:gs pos="0">
                      <a:schemeClr val="tx1"/>
                    </a:gs>
                    <a:gs pos="100000">
                      <a:schemeClr val="tx1"/>
                    </a:gs>
                  </a:gsLst>
                  <a:lin ang="5400000" scaled="0"/>
                </a:gradFill>
                <a:latin typeface="+mj-lt"/>
                <a:cs typeface="Segoe UI Semibold" panose="020B0702040204020203" pitchFamily="34" charset="0"/>
              </a:rPr>
              <a:t>&gt;40</a:t>
            </a:r>
            <a:r>
              <a:rPr lang="en-US" sz="3672" dirty="0" smtClean="0">
                <a:gradFill>
                  <a:gsLst>
                    <a:gs pos="0">
                      <a:schemeClr val="tx1"/>
                    </a:gs>
                    <a:gs pos="100000">
                      <a:schemeClr val="tx1"/>
                    </a:gs>
                  </a:gsLst>
                  <a:lin ang="5400000" scaled="0"/>
                </a:gradFill>
                <a:latin typeface="+mj-lt"/>
                <a:cs typeface="Segoe UI Semibold" panose="020B0702040204020203" pitchFamily="34" charset="0"/>
              </a:rPr>
              <a:t>%</a:t>
            </a:r>
            <a:endParaRPr lang="en-US" sz="4896" dirty="0">
              <a:gradFill>
                <a:gsLst>
                  <a:gs pos="0">
                    <a:schemeClr val="tx1"/>
                  </a:gs>
                  <a:gs pos="100000">
                    <a:schemeClr val="tx1"/>
                  </a:gs>
                </a:gsLst>
                <a:lin ang="5400000" scaled="0"/>
              </a:gradFill>
              <a:latin typeface="+mj-lt"/>
              <a:cs typeface="Segoe UI Semibold" panose="020B0702040204020203" pitchFamily="34" charset="0"/>
            </a:endParaRPr>
          </a:p>
          <a:p>
            <a:pPr algn="ctr">
              <a:lnSpc>
                <a:spcPct val="90000"/>
              </a:lnSpc>
              <a:spcAft>
                <a:spcPts val="600"/>
              </a:spcAft>
            </a:pPr>
            <a:r>
              <a:rPr lang="en-US" sz="2000" dirty="0" smtClean="0">
                <a:solidFill>
                  <a:schemeClr val="tx1">
                    <a:lumMod val="65000"/>
                  </a:schemeClr>
                </a:solidFill>
                <a:latin typeface="Segoe UI Semilight" panose="020B0402040204020203" pitchFamily="34" charset="0"/>
                <a:cs typeface="Segoe UI Semilight" panose="020B0402040204020203" pitchFamily="34" charset="0"/>
              </a:rPr>
              <a:t>Revenue from </a:t>
            </a:r>
            <a:br>
              <a:rPr lang="en-US" sz="2000" dirty="0" smtClean="0">
                <a:solidFill>
                  <a:schemeClr val="tx1">
                    <a:lumMod val="65000"/>
                  </a:schemeClr>
                </a:solidFill>
                <a:latin typeface="Segoe UI Semilight" panose="020B0402040204020203" pitchFamily="34" charset="0"/>
                <a:cs typeface="Segoe UI Semilight" panose="020B0402040204020203" pitchFamily="34" charset="0"/>
              </a:rPr>
            </a:br>
            <a:r>
              <a:rPr lang="en-US" sz="2000" dirty="0" smtClean="0">
                <a:solidFill>
                  <a:schemeClr val="tx1">
                    <a:lumMod val="65000"/>
                  </a:schemeClr>
                </a:solidFill>
                <a:latin typeface="Segoe UI Semilight" panose="020B0402040204020203" pitchFamily="34" charset="0"/>
                <a:cs typeface="Segoe UI Semilight" panose="020B0402040204020203" pitchFamily="34" charset="0"/>
              </a:rPr>
              <a:t>Start-ups and ISVs</a:t>
            </a:r>
            <a:endParaRPr lang="en-US" sz="2000" dirty="0">
              <a:solidFill>
                <a:schemeClr val="tx1">
                  <a:lumMod val="65000"/>
                </a:schemeClr>
              </a:solidFill>
              <a:latin typeface="Segoe UI Semilight" panose="020B0402040204020203" pitchFamily="34" charset="0"/>
              <a:cs typeface="Segoe UI Semilight" panose="020B0402040204020203" pitchFamily="34" charset="0"/>
            </a:endParaRPr>
          </a:p>
        </p:txBody>
      </p:sp>
      <p:sp>
        <p:nvSpPr>
          <p:cNvPr id="28" name="TextBox 27"/>
          <p:cNvSpPr txBox="1"/>
          <p:nvPr/>
        </p:nvSpPr>
        <p:spPr>
          <a:xfrm>
            <a:off x="169049" y="1911524"/>
            <a:ext cx="3851598" cy="1757234"/>
          </a:xfrm>
          <a:prstGeom prst="rect">
            <a:avLst/>
          </a:prstGeom>
          <a:noFill/>
        </p:spPr>
        <p:txBody>
          <a:bodyPr wrap="square" lIns="182854" tIns="146283" rIns="182854" bIns="146283" rtlCol="0">
            <a:spAutoFit/>
          </a:bodyPr>
          <a:lstStyle/>
          <a:p>
            <a:pPr algn="ctr">
              <a:lnSpc>
                <a:spcPct val="90000"/>
              </a:lnSpc>
              <a:spcAft>
                <a:spcPts val="600"/>
              </a:spcAft>
            </a:pPr>
            <a:r>
              <a:rPr lang="en-US" sz="5999" dirty="0" smtClean="0">
                <a:gradFill>
                  <a:gsLst>
                    <a:gs pos="0">
                      <a:schemeClr val="tx1"/>
                    </a:gs>
                    <a:gs pos="100000">
                      <a:schemeClr val="tx1"/>
                    </a:gs>
                  </a:gsLst>
                  <a:lin ang="5400000" scaled="0"/>
                </a:gradFill>
                <a:latin typeface="+mj-lt"/>
                <a:cs typeface="Segoe UI Semibold" panose="020B0702040204020203" pitchFamily="34" charset="0"/>
              </a:rPr>
              <a:t>&gt;90,000     </a:t>
            </a:r>
            <a:endParaRPr lang="en-US" sz="5999" dirty="0">
              <a:gradFill>
                <a:gsLst>
                  <a:gs pos="0">
                    <a:schemeClr val="tx1"/>
                  </a:gs>
                  <a:gs pos="100000">
                    <a:schemeClr val="tx1"/>
                  </a:gs>
                </a:gsLst>
                <a:lin ang="5400000" scaled="0"/>
              </a:gradFill>
              <a:latin typeface="+mj-lt"/>
              <a:cs typeface="Segoe UI Semibold" panose="020B0702040204020203" pitchFamily="34" charset="0"/>
            </a:endParaRPr>
          </a:p>
          <a:p>
            <a:pPr algn="ctr">
              <a:lnSpc>
                <a:spcPct val="90000"/>
              </a:lnSpc>
              <a:spcAft>
                <a:spcPts val="600"/>
              </a:spcAft>
            </a:pPr>
            <a:r>
              <a:rPr lang="en-US" sz="2000" dirty="0">
                <a:solidFill>
                  <a:schemeClr val="tx1">
                    <a:lumMod val="65000"/>
                  </a:schemeClr>
                </a:solidFill>
                <a:latin typeface="Segoe UI Semilight" panose="020B0402040204020203" pitchFamily="34" charset="0"/>
                <a:cs typeface="Segoe UI Semilight" panose="020B0402040204020203" pitchFamily="34" charset="0"/>
              </a:rPr>
              <a:t>New Azure </a:t>
            </a:r>
            <a:r>
              <a:rPr lang="en-US" sz="2000" dirty="0" smtClean="0">
                <a:solidFill>
                  <a:schemeClr val="tx1">
                    <a:lumMod val="65000"/>
                  </a:schemeClr>
                </a:solidFill>
                <a:latin typeface="Segoe UI Semilight" panose="020B0402040204020203" pitchFamily="34" charset="0"/>
                <a:cs typeface="Segoe UI Semilight" panose="020B0402040204020203" pitchFamily="34" charset="0"/>
              </a:rPr>
              <a:t>customer subscriptions/month</a:t>
            </a:r>
            <a:endParaRPr lang="en-US" sz="2000" dirty="0">
              <a:solidFill>
                <a:schemeClr val="tx1">
                  <a:lumMod val="65000"/>
                </a:schemeClr>
              </a:solidFill>
              <a:latin typeface="Segoe UI Semilight" panose="020B0402040204020203" pitchFamily="34" charset="0"/>
              <a:cs typeface="Segoe UI Semilight" panose="020B0402040204020203" pitchFamily="34" charset="0"/>
            </a:endParaRPr>
          </a:p>
        </p:txBody>
      </p:sp>
      <p:cxnSp>
        <p:nvCxnSpPr>
          <p:cNvPr id="10" name="Straight Connector 9"/>
          <p:cNvCxnSpPr/>
          <p:nvPr/>
        </p:nvCxnSpPr>
        <p:spPr>
          <a:xfrm>
            <a:off x="4115120" y="1520792"/>
            <a:ext cx="0" cy="5473733"/>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322425" y="1520792"/>
            <a:ext cx="0" cy="5473733"/>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0" y="4069363"/>
            <a:ext cx="12436475"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304068" y="1911524"/>
            <a:ext cx="3851598" cy="1757234"/>
          </a:xfrm>
          <a:prstGeom prst="rect">
            <a:avLst/>
          </a:prstGeom>
          <a:noFill/>
        </p:spPr>
        <p:txBody>
          <a:bodyPr wrap="square" lIns="182854" tIns="146283" rIns="182854" bIns="146283" rtlCol="0">
            <a:spAutoFit/>
          </a:bodyPr>
          <a:lstStyle/>
          <a:p>
            <a:pPr algn="ctr">
              <a:lnSpc>
                <a:spcPct val="90000"/>
              </a:lnSpc>
              <a:spcAft>
                <a:spcPts val="600"/>
              </a:spcAft>
            </a:pPr>
            <a:r>
              <a:rPr lang="en-US" sz="5999" spc="-210" dirty="0">
                <a:gradFill>
                  <a:gsLst>
                    <a:gs pos="0">
                      <a:schemeClr val="tx1"/>
                    </a:gs>
                    <a:gs pos="100000">
                      <a:schemeClr val="tx1"/>
                    </a:gs>
                  </a:gsLst>
                  <a:lin ang="5400000" scaled="0"/>
                </a:gradFill>
                <a:latin typeface="+mj-lt"/>
                <a:cs typeface="Segoe UI Semibold" panose="020B0702040204020203" pitchFamily="34" charset="0"/>
              </a:rPr>
              <a:t>1.4</a:t>
            </a:r>
            <a:r>
              <a:rPr lang="en-US" sz="2400" dirty="0">
                <a:gradFill>
                  <a:gsLst>
                    <a:gs pos="0">
                      <a:schemeClr val="tx1"/>
                    </a:gs>
                    <a:gs pos="100000">
                      <a:schemeClr val="tx1"/>
                    </a:gs>
                  </a:gsLst>
                  <a:lin ang="5400000" scaled="0"/>
                </a:gradFill>
                <a:latin typeface="+mj-lt"/>
                <a:cs typeface="Segoe UI Semibold" panose="020B0702040204020203" pitchFamily="34" charset="0"/>
              </a:rPr>
              <a:t> </a:t>
            </a:r>
            <a:r>
              <a:rPr lang="en-US" sz="3600" dirty="0">
                <a:gradFill>
                  <a:gsLst>
                    <a:gs pos="0">
                      <a:schemeClr val="tx1"/>
                    </a:gs>
                    <a:gs pos="100000">
                      <a:schemeClr val="tx1"/>
                    </a:gs>
                  </a:gsLst>
                  <a:lin ang="5400000" scaled="0"/>
                </a:gradFill>
                <a:latin typeface="+mj-lt"/>
                <a:cs typeface="Segoe UI Semibold" panose="020B0702040204020203" pitchFamily="34" charset="0"/>
              </a:rPr>
              <a:t>Million</a:t>
            </a:r>
          </a:p>
          <a:p>
            <a:pPr algn="ctr">
              <a:lnSpc>
                <a:spcPct val="90000"/>
              </a:lnSpc>
              <a:spcAft>
                <a:spcPts val="600"/>
              </a:spcAft>
            </a:pPr>
            <a:r>
              <a:rPr lang="en-US" sz="2000" dirty="0" smtClean="0">
                <a:solidFill>
                  <a:schemeClr val="tx1">
                    <a:lumMod val="65000"/>
                  </a:schemeClr>
                </a:solidFill>
                <a:latin typeface="Segoe UI Semilight" panose="020B0402040204020203" pitchFamily="34" charset="0"/>
                <a:cs typeface="Segoe UI Semilight" panose="020B0402040204020203" pitchFamily="34" charset="0"/>
              </a:rPr>
              <a:t>SQL </a:t>
            </a:r>
            <a:r>
              <a:rPr lang="en-US" sz="2000" dirty="0">
                <a:solidFill>
                  <a:schemeClr val="tx1">
                    <a:lumMod val="65000"/>
                  </a:schemeClr>
                </a:solidFill>
                <a:latin typeface="Segoe UI Semilight" panose="020B0402040204020203" pitchFamily="34" charset="0"/>
                <a:cs typeface="Segoe UI Semilight" panose="020B0402040204020203" pitchFamily="34" charset="0"/>
              </a:rPr>
              <a:t>databases </a:t>
            </a:r>
            <a:br>
              <a:rPr lang="en-US" sz="2000" dirty="0">
                <a:solidFill>
                  <a:schemeClr val="tx1">
                    <a:lumMod val="65000"/>
                  </a:schemeClr>
                </a:solidFill>
                <a:latin typeface="Segoe UI Semilight" panose="020B0402040204020203" pitchFamily="34" charset="0"/>
                <a:cs typeface="Segoe UI Semilight" panose="020B0402040204020203" pitchFamily="34" charset="0"/>
              </a:rPr>
            </a:br>
            <a:r>
              <a:rPr lang="en-US" sz="2000" dirty="0">
                <a:solidFill>
                  <a:schemeClr val="tx1">
                    <a:lumMod val="65000"/>
                  </a:schemeClr>
                </a:solidFill>
                <a:latin typeface="Segoe UI Semilight" panose="020B0402040204020203" pitchFamily="34" charset="0"/>
                <a:cs typeface="Segoe UI Semilight" panose="020B0402040204020203" pitchFamily="34" charset="0"/>
              </a:rPr>
              <a:t>in Azure</a:t>
            </a:r>
          </a:p>
        </p:txBody>
      </p:sp>
      <p:sp>
        <p:nvSpPr>
          <p:cNvPr id="21" name="TextBox 20"/>
          <p:cNvSpPr txBox="1"/>
          <p:nvPr/>
        </p:nvSpPr>
        <p:spPr>
          <a:xfrm>
            <a:off x="8344613" y="1911524"/>
            <a:ext cx="3851598" cy="1757234"/>
          </a:xfrm>
          <a:prstGeom prst="rect">
            <a:avLst/>
          </a:prstGeom>
          <a:noFill/>
        </p:spPr>
        <p:txBody>
          <a:bodyPr wrap="square" lIns="182854" tIns="146283" rIns="182854" bIns="146283" rtlCol="0">
            <a:spAutoFit/>
          </a:bodyPr>
          <a:lstStyle/>
          <a:p>
            <a:pPr algn="ctr">
              <a:lnSpc>
                <a:spcPct val="90000"/>
              </a:lnSpc>
              <a:spcAft>
                <a:spcPts val="600"/>
              </a:spcAft>
            </a:pPr>
            <a:r>
              <a:rPr lang="en-US" sz="5999" dirty="0" smtClean="0">
                <a:gradFill>
                  <a:gsLst>
                    <a:gs pos="0">
                      <a:schemeClr val="tx1"/>
                    </a:gs>
                    <a:gs pos="100000">
                      <a:schemeClr val="tx1"/>
                    </a:gs>
                  </a:gsLst>
                  <a:lin ang="5400000" scaled="0"/>
                </a:gradFill>
                <a:latin typeface="+mj-lt"/>
                <a:cs typeface="Segoe UI Semibold" panose="020B0702040204020203" pitchFamily="34" charset="0"/>
              </a:rPr>
              <a:t>&gt;50</a:t>
            </a:r>
            <a:r>
              <a:rPr lang="en-US" sz="2400" dirty="0" smtClean="0">
                <a:gradFill>
                  <a:gsLst>
                    <a:gs pos="0">
                      <a:schemeClr val="tx1"/>
                    </a:gs>
                    <a:gs pos="100000">
                      <a:schemeClr val="tx1"/>
                    </a:gs>
                  </a:gsLst>
                  <a:lin ang="5400000" scaled="0"/>
                </a:gradFill>
                <a:latin typeface="+mj-lt"/>
                <a:cs typeface="Segoe UI Semibold" panose="020B0702040204020203" pitchFamily="34" charset="0"/>
              </a:rPr>
              <a:t> </a:t>
            </a:r>
            <a:r>
              <a:rPr lang="en-US" sz="3600" dirty="0" smtClean="0">
                <a:gradFill>
                  <a:gsLst>
                    <a:gs pos="0">
                      <a:schemeClr val="tx1"/>
                    </a:gs>
                    <a:gs pos="100000">
                      <a:schemeClr val="tx1"/>
                    </a:gs>
                  </a:gsLst>
                  <a:lin ang="5400000" scaled="0"/>
                </a:gradFill>
                <a:latin typeface="+mj-lt"/>
                <a:cs typeface="Segoe UI Semibold" panose="020B0702040204020203" pitchFamily="34" charset="0"/>
              </a:rPr>
              <a:t>Trillion</a:t>
            </a:r>
            <a:endParaRPr lang="en-US" sz="3600" dirty="0">
              <a:gradFill>
                <a:gsLst>
                  <a:gs pos="0">
                    <a:schemeClr val="tx1"/>
                  </a:gs>
                  <a:gs pos="100000">
                    <a:schemeClr val="tx1"/>
                  </a:gs>
                </a:gsLst>
                <a:lin ang="5400000" scaled="0"/>
              </a:gradFill>
              <a:latin typeface="+mj-lt"/>
              <a:cs typeface="Segoe UI Semibold" panose="020B0702040204020203" pitchFamily="34" charset="0"/>
            </a:endParaRPr>
          </a:p>
          <a:p>
            <a:pPr algn="ctr">
              <a:lnSpc>
                <a:spcPct val="90000"/>
              </a:lnSpc>
              <a:spcAft>
                <a:spcPts val="600"/>
              </a:spcAft>
            </a:pPr>
            <a:r>
              <a:rPr lang="en-US" sz="2000" dirty="0" smtClean="0">
                <a:solidFill>
                  <a:schemeClr val="tx1">
                    <a:lumMod val="65000"/>
                  </a:schemeClr>
                </a:solidFill>
                <a:latin typeface="Segoe UI Semilight" panose="020B0402040204020203" pitchFamily="34" charset="0"/>
                <a:cs typeface="Segoe UI Semilight" panose="020B0402040204020203" pitchFamily="34" charset="0"/>
              </a:rPr>
              <a:t>Storage objects</a:t>
            </a:r>
            <a:r>
              <a:rPr lang="en-US" sz="2000" dirty="0">
                <a:solidFill>
                  <a:schemeClr val="tx1">
                    <a:lumMod val="65000"/>
                  </a:schemeClr>
                </a:solidFill>
                <a:latin typeface="Segoe UI Semilight" panose="020B0402040204020203" pitchFamily="34" charset="0"/>
                <a:cs typeface="Segoe UI Semilight" panose="020B0402040204020203" pitchFamily="34" charset="0"/>
              </a:rPr>
              <a:t/>
            </a:r>
            <a:br>
              <a:rPr lang="en-US" sz="2000" dirty="0">
                <a:solidFill>
                  <a:schemeClr val="tx1">
                    <a:lumMod val="65000"/>
                  </a:schemeClr>
                </a:solidFill>
                <a:latin typeface="Segoe UI Semilight" panose="020B0402040204020203" pitchFamily="34" charset="0"/>
                <a:cs typeface="Segoe UI Semilight" panose="020B0402040204020203" pitchFamily="34" charset="0"/>
              </a:rPr>
            </a:br>
            <a:r>
              <a:rPr lang="en-US" sz="2000" dirty="0">
                <a:solidFill>
                  <a:schemeClr val="tx1">
                    <a:lumMod val="65000"/>
                  </a:schemeClr>
                </a:solidFill>
                <a:latin typeface="Segoe UI Semilight" panose="020B0402040204020203" pitchFamily="34" charset="0"/>
                <a:cs typeface="Segoe UI Semilight" panose="020B0402040204020203" pitchFamily="34" charset="0"/>
              </a:rPr>
              <a:t>in Azure</a:t>
            </a:r>
          </a:p>
        </p:txBody>
      </p:sp>
      <p:sp>
        <p:nvSpPr>
          <p:cNvPr id="22" name="TextBox 21"/>
          <p:cNvSpPr txBox="1"/>
          <p:nvPr/>
        </p:nvSpPr>
        <p:spPr>
          <a:xfrm>
            <a:off x="4137309" y="4403819"/>
            <a:ext cx="4185116" cy="1757234"/>
          </a:xfrm>
          <a:prstGeom prst="rect">
            <a:avLst/>
          </a:prstGeom>
          <a:noFill/>
        </p:spPr>
        <p:txBody>
          <a:bodyPr wrap="square" lIns="182854" tIns="146283" rIns="182854" bIns="146283" rtlCol="0">
            <a:spAutoFit/>
          </a:bodyPr>
          <a:lstStyle/>
          <a:p>
            <a:pPr algn="ctr">
              <a:lnSpc>
                <a:spcPct val="90000"/>
              </a:lnSpc>
              <a:spcAft>
                <a:spcPts val="600"/>
              </a:spcAft>
            </a:pPr>
            <a:r>
              <a:rPr lang="en-US" sz="5999" spc="-210" dirty="0" smtClean="0">
                <a:gradFill>
                  <a:gsLst>
                    <a:gs pos="0">
                      <a:schemeClr val="tx1"/>
                    </a:gs>
                    <a:gs pos="100000">
                      <a:schemeClr val="tx1"/>
                    </a:gs>
                  </a:gsLst>
                  <a:lin ang="5400000" scaled="0"/>
                </a:gradFill>
                <a:latin typeface="+mj-lt"/>
                <a:cs typeface="Segoe UI Semibold" panose="020B0702040204020203" pitchFamily="34" charset="0"/>
              </a:rPr>
              <a:t>3</a:t>
            </a:r>
            <a:r>
              <a:rPr lang="en-US" sz="2400" dirty="0" smtClean="0">
                <a:gradFill>
                  <a:gsLst>
                    <a:gs pos="0">
                      <a:schemeClr val="tx1"/>
                    </a:gs>
                    <a:gs pos="100000">
                      <a:schemeClr val="tx1"/>
                    </a:gs>
                  </a:gsLst>
                  <a:lin ang="5400000" scaled="0"/>
                </a:gradFill>
                <a:latin typeface="+mj-lt"/>
                <a:cs typeface="Segoe UI Semibold" panose="020B0702040204020203" pitchFamily="34" charset="0"/>
              </a:rPr>
              <a:t> </a:t>
            </a:r>
            <a:r>
              <a:rPr lang="en-US" sz="3600" dirty="0">
                <a:gradFill>
                  <a:gsLst>
                    <a:gs pos="0">
                      <a:schemeClr val="tx1"/>
                    </a:gs>
                    <a:gs pos="100000">
                      <a:schemeClr val="tx1"/>
                    </a:gs>
                  </a:gsLst>
                  <a:lin ang="5400000" scaled="0"/>
                </a:gradFill>
                <a:latin typeface="+mj-lt"/>
                <a:cs typeface="Segoe UI Semibold" panose="020B0702040204020203" pitchFamily="34" charset="0"/>
              </a:rPr>
              <a:t>Million</a:t>
            </a:r>
          </a:p>
          <a:p>
            <a:pPr algn="ctr">
              <a:lnSpc>
                <a:spcPct val="90000"/>
              </a:lnSpc>
              <a:spcAft>
                <a:spcPts val="600"/>
              </a:spcAft>
            </a:pPr>
            <a:r>
              <a:rPr lang="en-US" sz="2000" dirty="0">
                <a:solidFill>
                  <a:schemeClr val="tx1">
                    <a:lumMod val="65000"/>
                  </a:schemeClr>
                </a:solidFill>
                <a:latin typeface="Segoe UI Semilight" panose="020B0402040204020203" pitchFamily="34" charset="0"/>
                <a:cs typeface="Segoe UI Semilight" panose="020B0402040204020203" pitchFamily="34" charset="0"/>
              </a:rPr>
              <a:t>Developers registered </a:t>
            </a:r>
            <a:r>
              <a:rPr lang="en-US" sz="2000" dirty="0" smtClean="0">
                <a:solidFill>
                  <a:schemeClr val="tx1">
                    <a:lumMod val="65000"/>
                  </a:schemeClr>
                </a:solidFill>
                <a:latin typeface="Segoe UI Semilight" panose="020B0402040204020203" pitchFamily="34" charset="0"/>
                <a:cs typeface="Segoe UI Semilight" panose="020B0402040204020203" pitchFamily="34" charset="0"/>
              </a:rPr>
              <a:t/>
            </a:r>
            <a:br>
              <a:rPr lang="en-US" sz="2000" dirty="0" smtClean="0">
                <a:solidFill>
                  <a:schemeClr val="tx1">
                    <a:lumMod val="65000"/>
                  </a:schemeClr>
                </a:solidFill>
                <a:latin typeface="Segoe UI Semilight" panose="020B0402040204020203" pitchFamily="34" charset="0"/>
                <a:cs typeface="Segoe UI Semilight" panose="020B0402040204020203" pitchFamily="34" charset="0"/>
              </a:rPr>
            </a:br>
            <a:r>
              <a:rPr lang="en-US" sz="2000" dirty="0" smtClean="0">
                <a:solidFill>
                  <a:schemeClr val="tx1">
                    <a:lumMod val="65000"/>
                  </a:schemeClr>
                </a:solidFill>
                <a:latin typeface="Segoe UI Semilight" panose="020B0402040204020203" pitchFamily="34" charset="0"/>
                <a:cs typeface="Segoe UI Semilight" panose="020B0402040204020203" pitchFamily="34" charset="0"/>
              </a:rPr>
              <a:t>with Visual </a:t>
            </a:r>
            <a:r>
              <a:rPr lang="en-US" sz="2000" dirty="0">
                <a:solidFill>
                  <a:schemeClr val="tx1">
                    <a:lumMod val="65000"/>
                  </a:schemeClr>
                </a:solidFill>
                <a:latin typeface="Segoe UI Semilight" panose="020B0402040204020203" pitchFamily="34" charset="0"/>
                <a:cs typeface="Segoe UI Semilight" panose="020B0402040204020203" pitchFamily="34" charset="0"/>
              </a:rPr>
              <a:t>Studio </a:t>
            </a:r>
            <a:r>
              <a:rPr lang="en-US" sz="2000" dirty="0" smtClean="0">
                <a:solidFill>
                  <a:schemeClr val="tx1">
                    <a:lumMod val="65000"/>
                  </a:schemeClr>
                </a:solidFill>
                <a:latin typeface="Segoe UI Semilight" panose="020B0402040204020203" pitchFamily="34" charset="0"/>
                <a:cs typeface="Segoe UI Semilight" panose="020B0402040204020203" pitchFamily="34" charset="0"/>
              </a:rPr>
              <a:t>Online</a:t>
            </a:r>
            <a:endParaRPr lang="en-US" sz="2000" dirty="0">
              <a:solidFill>
                <a:schemeClr val="tx1">
                  <a:lumMod val="65000"/>
                </a:schemeClr>
              </a:solidFill>
              <a:latin typeface="Segoe UI Semilight" panose="020B0402040204020203" pitchFamily="34" charset="0"/>
              <a:cs typeface="Segoe UI Semilight" panose="020B0402040204020203" pitchFamily="34" charset="0"/>
            </a:endParaRPr>
          </a:p>
        </p:txBody>
      </p:sp>
      <p:sp>
        <p:nvSpPr>
          <p:cNvPr id="24" name="TextBox 23"/>
          <p:cNvSpPr txBox="1"/>
          <p:nvPr/>
        </p:nvSpPr>
        <p:spPr>
          <a:xfrm>
            <a:off x="169049" y="4403819"/>
            <a:ext cx="3851598" cy="2111177"/>
          </a:xfrm>
          <a:prstGeom prst="rect">
            <a:avLst/>
          </a:prstGeom>
          <a:noFill/>
        </p:spPr>
        <p:txBody>
          <a:bodyPr wrap="square" lIns="182854" tIns="146283" rIns="182854" bIns="146283" rtlCol="0">
            <a:spAutoFit/>
          </a:bodyPr>
          <a:lstStyle/>
          <a:p>
            <a:pPr algn="ctr">
              <a:lnSpc>
                <a:spcPct val="90000"/>
              </a:lnSpc>
              <a:spcAft>
                <a:spcPts val="600"/>
              </a:spcAft>
            </a:pPr>
            <a:r>
              <a:rPr lang="en-US" sz="5999" dirty="0" smtClean="0">
                <a:gradFill>
                  <a:gsLst>
                    <a:gs pos="0">
                      <a:schemeClr val="tx1"/>
                    </a:gs>
                    <a:gs pos="100000">
                      <a:schemeClr val="tx1"/>
                    </a:gs>
                  </a:gsLst>
                  <a:lin ang="5400000" scaled="0"/>
                </a:gradFill>
                <a:latin typeface="+mj-lt"/>
                <a:cs typeface="Segoe UI Semibold" panose="020B0702040204020203" pitchFamily="34" charset="0"/>
              </a:rPr>
              <a:t>425</a:t>
            </a:r>
            <a:r>
              <a:rPr lang="en-US" sz="2400" dirty="0" smtClean="0">
                <a:gradFill>
                  <a:gsLst>
                    <a:gs pos="0">
                      <a:schemeClr val="tx1"/>
                    </a:gs>
                    <a:gs pos="100000">
                      <a:schemeClr val="tx1"/>
                    </a:gs>
                  </a:gsLst>
                  <a:lin ang="5400000" scaled="0"/>
                </a:gradFill>
                <a:latin typeface="+mj-lt"/>
                <a:cs typeface="Segoe UI Semibold" panose="020B0702040204020203" pitchFamily="34" charset="0"/>
              </a:rPr>
              <a:t> </a:t>
            </a:r>
            <a:r>
              <a:rPr lang="en-US" sz="3600" dirty="0">
                <a:gradFill>
                  <a:gsLst>
                    <a:gs pos="0">
                      <a:schemeClr val="tx1"/>
                    </a:gs>
                    <a:gs pos="100000">
                      <a:schemeClr val="tx1"/>
                    </a:gs>
                  </a:gsLst>
                  <a:lin ang="5400000" scaled="0"/>
                </a:gradFill>
                <a:latin typeface="+mj-lt"/>
                <a:cs typeface="Segoe UI Semibold" panose="020B0702040204020203" pitchFamily="34" charset="0"/>
              </a:rPr>
              <a:t>Million</a:t>
            </a:r>
          </a:p>
          <a:p>
            <a:pPr algn="ctr">
              <a:lnSpc>
                <a:spcPct val="90000"/>
              </a:lnSpc>
              <a:spcAft>
                <a:spcPts val="600"/>
              </a:spcAft>
            </a:pPr>
            <a:r>
              <a:rPr lang="en-US" sz="2000" dirty="0" smtClean="0">
                <a:solidFill>
                  <a:schemeClr val="tx1">
                    <a:lumMod val="65000"/>
                  </a:schemeClr>
                </a:solidFill>
                <a:latin typeface="Segoe UI Semilight" panose="020B0402040204020203" pitchFamily="34" charset="0"/>
                <a:cs typeface="Segoe UI Semilight" panose="020B0402040204020203" pitchFamily="34" charset="0"/>
              </a:rPr>
              <a:t>Azure Active</a:t>
            </a:r>
            <a:br>
              <a:rPr lang="en-US" sz="2000" dirty="0" smtClean="0">
                <a:solidFill>
                  <a:schemeClr val="tx1">
                    <a:lumMod val="65000"/>
                  </a:schemeClr>
                </a:solidFill>
                <a:latin typeface="Segoe UI Semilight" panose="020B0402040204020203" pitchFamily="34" charset="0"/>
                <a:cs typeface="Segoe UI Semilight" panose="020B0402040204020203" pitchFamily="34" charset="0"/>
              </a:rPr>
            </a:br>
            <a:r>
              <a:rPr lang="en-US" sz="2000" dirty="0" smtClean="0">
                <a:solidFill>
                  <a:schemeClr val="tx1">
                    <a:lumMod val="65000"/>
                  </a:schemeClr>
                </a:solidFill>
                <a:latin typeface="Segoe UI Semilight" panose="020B0402040204020203" pitchFamily="34" charset="0"/>
                <a:cs typeface="Segoe UI Semilight" panose="020B0402040204020203" pitchFamily="34" charset="0"/>
              </a:rPr>
              <a:t>Directory Users</a:t>
            </a:r>
          </a:p>
          <a:p>
            <a:pPr algn="ctr">
              <a:lnSpc>
                <a:spcPct val="90000"/>
              </a:lnSpc>
              <a:spcAft>
                <a:spcPts val="600"/>
              </a:spcAft>
            </a:pPr>
            <a:endParaRPr lang="en-US" sz="2000" dirty="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40" name="TextBox 39"/>
          <p:cNvSpPr txBox="1"/>
          <p:nvPr/>
        </p:nvSpPr>
        <p:spPr>
          <a:xfrm>
            <a:off x="3121435" y="220779"/>
            <a:ext cx="6225743" cy="1126462"/>
          </a:xfrm>
          <a:prstGeom prst="rect">
            <a:avLst/>
          </a:prstGeom>
          <a:noFill/>
        </p:spPr>
        <p:txBody>
          <a:bodyPr wrap="none" lIns="182880" tIns="146304" rIns="182880" bIns="146304" rtlCol="0">
            <a:spAutoFit/>
          </a:bodyPr>
          <a:lstStyle/>
          <a:p>
            <a:pPr algn="ctr">
              <a:lnSpc>
                <a:spcPct val="90000"/>
              </a:lnSpc>
              <a:spcAft>
                <a:spcPts val="600"/>
              </a:spcAft>
            </a:pPr>
            <a:r>
              <a:rPr lang="en-US" sz="6000" dirty="0" smtClean="0">
                <a:solidFill>
                  <a:schemeClr val="bg2">
                    <a:lumMod val="60000"/>
                    <a:lumOff val="40000"/>
                  </a:schemeClr>
                </a:solidFill>
                <a:latin typeface="+mj-lt"/>
              </a:rPr>
              <a:t>Azure momentum</a:t>
            </a:r>
          </a:p>
        </p:txBody>
      </p:sp>
      <p:cxnSp>
        <p:nvCxnSpPr>
          <p:cNvPr id="20" name="Straight Connector 19"/>
          <p:cNvCxnSpPr/>
          <p:nvPr/>
        </p:nvCxnSpPr>
        <p:spPr>
          <a:xfrm>
            <a:off x="0" y="1518668"/>
            <a:ext cx="12436475"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3058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2" fill="hold" nodeType="withEffect">
                                  <p:stCondLst>
                                    <p:cond delay="250"/>
                                  </p:stCondLst>
                                  <p:childTnLst>
                                    <p:set>
                                      <p:cBhvr>
                                        <p:cTn id="9" dur="1" fill="hold">
                                          <p:stCondLst>
                                            <p:cond delay="0"/>
                                          </p:stCondLst>
                                        </p:cTn>
                                        <p:tgtEl>
                                          <p:spTgt spid="20"/>
                                        </p:tgtEl>
                                        <p:attrNameLst>
                                          <p:attrName>style.visibility</p:attrName>
                                        </p:attrNameLst>
                                      </p:cBhvr>
                                      <p:to>
                                        <p:strVal val="visible"/>
                                      </p:to>
                                    </p:set>
                                    <p:animEffect transition="in" filter="wipe(right)">
                                      <p:cBhvr>
                                        <p:cTn id="10" dur="500"/>
                                        <p:tgtEl>
                                          <p:spTgt spid="20"/>
                                        </p:tgtEl>
                                      </p:cBhvr>
                                    </p:animEffect>
                                  </p:childTnLst>
                                </p:cTn>
                              </p:par>
                              <p:par>
                                <p:cTn id="11" presetID="22" presetClass="entr" presetSubtype="1"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up)">
                                      <p:cBhvr>
                                        <p:cTn id="13" dur="500"/>
                                        <p:tgtEl>
                                          <p:spTgt spid="32"/>
                                        </p:tgtEl>
                                      </p:cBhvr>
                                    </p:animEffect>
                                  </p:childTnLst>
                                </p:cTn>
                              </p:par>
                            </p:childTnLst>
                          </p:cTn>
                        </p:par>
                        <p:par>
                          <p:cTn id="14" fill="hold">
                            <p:stCondLst>
                              <p:cond delay="750"/>
                            </p:stCondLst>
                            <p:childTnLst>
                              <p:par>
                                <p:cTn id="15" presetID="10" presetClass="entr" presetSubtype="0" fill="hold" grpId="0"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grpId="0" nodeType="withEffect">
                                  <p:stCondLst>
                                    <p:cond delay="10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grpId="0" nodeType="withEffect">
                                  <p:stCondLst>
                                    <p:cond delay="2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30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40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par>
                          <p:cTn id="33" fill="hold">
                            <p:stCondLst>
                              <p:cond delay="1750"/>
                            </p:stCondLst>
                            <p:childTnLst>
                              <p:par>
                                <p:cTn id="34" presetID="47" presetClass="entr" presetSubtype="0" fill="hold" grpId="0" nodeType="after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1000"/>
                                        <p:tgtEl>
                                          <p:spTgt spid="40"/>
                                        </p:tgtEl>
                                      </p:cBhvr>
                                    </p:animEffect>
                                    <p:anim calcmode="lin" valueType="num">
                                      <p:cBhvr>
                                        <p:cTn id="37" dur="1000" fill="hold"/>
                                        <p:tgtEl>
                                          <p:spTgt spid="40"/>
                                        </p:tgtEl>
                                        <p:attrNameLst>
                                          <p:attrName>ppt_x</p:attrName>
                                        </p:attrNameLst>
                                      </p:cBhvr>
                                      <p:tavLst>
                                        <p:tav tm="0">
                                          <p:val>
                                            <p:strVal val="#ppt_x"/>
                                          </p:val>
                                        </p:tav>
                                        <p:tav tm="100000">
                                          <p:val>
                                            <p:strVal val="#ppt_x"/>
                                          </p:val>
                                        </p:tav>
                                      </p:tavLst>
                                    </p:anim>
                                    <p:anim calcmode="lin" valueType="num">
                                      <p:cBhvr>
                                        <p:cTn id="38"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19" grpId="0"/>
      <p:bldP spid="21" grpId="0"/>
      <p:bldP spid="22" grpId="0"/>
      <p:bldP spid="24" grpId="0"/>
      <p:bldP spid="4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Market Endorsement</a:t>
            </a:r>
            <a:endParaRPr lang="en-US" dirty="0"/>
          </a:p>
        </p:txBody>
      </p:sp>
      <p:pic>
        <p:nvPicPr>
          <p:cNvPr id="3" name="MQ 201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48270" y="2690473"/>
            <a:ext cx="2783013" cy="2785731"/>
          </a:xfrm>
          <a:prstGeom prst="rect">
            <a:avLst/>
          </a:prstGeom>
        </p:spPr>
      </p:pic>
      <p:sp>
        <p:nvSpPr>
          <p:cNvPr id="5" name="TextBox 4"/>
          <p:cNvSpPr txBox="1"/>
          <p:nvPr/>
        </p:nvSpPr>
        <p:spPr>
          <a:xfrm>
            <a:off x="3394493" y="1775348"/>
            <a:ext cx="2766358" cy="685617"/>
          </a:xfrm>
          <a:prstGeom prst="rect">
            <a:avLst/>
          </a:prstGeom>
          <a:noFill/>
        </p:spPr>
        <p:txBody>
          <a:bodyPr wrap="square" lIns="186521" tIns="149217" rIns="186521" bIns="149217" rtlCol="0">
            <a:spAutoFit/>
          </a:bodyPr>
          <a:lstStyle/>
          <a:p>
            <a:r>
              <a:rPr lang="en-US" sz="1224" i="1" dirty="0">
                <a:solidFill>
                  <a:srgbClr val="0072C6"/>
                </a:solidFill>
              </a:rPr>
              <a:t>Gartner Magic Quadrant for Cloud </a:t>
            </a:r>
            <a:r>
              <a:rPr lang="en-US" sz="1224" b="1" i="1" dirty="0">
                <a:solidFill>
                  <a:srgbClr val="0072C6"/>
                </a:solidFill>
              </a:rPr>
              <a:t>Infrastructure as a Service</a:t>
            </a:r>
            <a:r>
              <a:rPr lang="en-US" sz="1224" i="1" dirty="0">
                <a:solidFill>
                  <a:srgbClr val="0072C6"/>
                </a:solidFill>
              </a:rPr>
              <a:t>(</a:t>
            </a:r>
            <a:r>
              <a:rPr lang="en-US" sz="1224" i="1" dirty="0" err="1">
                <a:solidFill>
                  <a:srgbClr val="0072C6"/>
                </a:solidFill>
              </a:rPr>
              <a:t>IaaS</a:t>
            </a:r>
            <a:r>
              <a:rPr lang="en-US" sz="1224" i="1" dirty="0">
                <a:solidFill>
                  <a:srgbClr val="0072C6"/>
                </a:solidFill>
              </a:rPr>
              <a:t>)</a:t>
            </a:r>
          </a:p>
        </p:txBody>
      </p:sp>
      <p:sp>
        <p:nvSpPr>
          <p:cNvPr id="6" name="TextBox 5"/>
          <p:cNvSpPr txBox="1"/>
          <p:nvPr/>
        </p:nvSpPr>
        <p:spPr>
          <a:xfrm>
            <a:off x="526885" y="1786052"/>
            <a:ext cx="2884262" cy="877753"/>
          </a:xfrm>
          <a:prstGeom prst="rect">
            <a:avLst/>
          </a:prstGeom>
          <a:noFill/>
        </p:spPr>
        <p:txBody>
          <a:bodyPr wrap="square" lIns="186521" tIns="149217" rIns="186521" bIns="149217" rtlCol="0">
            <a:spAutoFit/>
          </a:bodyPr>
          <a:lstStyle/>
          <a:p>
            <a:r>
              <a:rPr lang="en-US" sz="1224" i="1" dirty="0">
                <a:solidFill>
                  <a:srgbClr val="0072C6"/>
                </a:solidFill>
              </a:rPr>
              <a:t>Gartner Magic Quadrant for Enterprise </a:t>
            </a:r>
            <a:r>
              <a:rPr lang="en-US" sz="1224" b="1" i="1" dirty="0">
                <a:solidFill>
                  <a:srgbClr val="0072C6"/>
                </a:solidFill>
              </a:rPr>
              <a:t>Application Platform as a Service</a:t>
            </a:r>
            <a:r>
              <a:rPr lang="en-US" sz="1224" i="1" dirty="0">
                <a:solidFill>
                  <a:srgbClr val="0072C6"/>
                </a:solidFill>
              </a:rPr>
              <a:t>(</a:t>
            </a:r>
            <a:r>
              <a:rPr lang="en-US" sz="1224" i="1" dirty="0" err="1">
                <a:solidFill>
                  <a:srgbClr val="0072C6"/>
                </a:solidFill>
              </a:rPr>
              <a:t>PaaS</a:t>
            </a:r>
            <a:r>
              <a:rPr lang="en-US" sz="1224" i="1" dirty="0">
                <a:solidFill>
                  <a:srgbClr val="0072C6"/>
                </a:solidFill>
              </a:rPr>
              <a:t>)</a:t>
            </a:r>
          </a:p>
        </p:txBody>
      </p:sp>
      <p:sp>
        <p:nvSpPr>
          <p:cNvPr id="7" name="TextBox 6"/>
          <p:cNvSpPr txBox="1"/>
          <p:nvPr/>
        </p:nvSpPr>
        <p:spPr>
          <a:xfrm>
            <a:off x="6174167" y="1796725"/>
            <a:ext cx="2845289" cy="685617"/>
          </a:xfrm>
          <a:prstGeom prst="rect">
            <a:avLst/>
          </a:prstGeom>
          <a:noFill/>
        </p:spPr>
        <p:txBody>
          <a:bodyPr wrap="square" lIns="186521" tIns="149217" rIns="186521" bIns="149217" rtlCol="0">
            <a:spAutoFit/>
          </a:bodyPr>
          <a:lstStyle/>
          <a:p>
            <a:r>
              <a:rPr lang="en-US" sz="1224" i="1" dirty="0">
                <a:solidFill>
                  <a:srgbClr val="0072C6"/>
                </a:solidFill>
              </a:rPr>
              <a:t>Gartner Magic Quadrant for Public Cloud Storage Services</a:t>
            </a:r>
          </a:p>
        </p:txBody>
      </p:sp>
      <p:sp>
        <p:nvSpPr>
          <p:cNvPr id="8" name="TextBox 7"/>
          <p:cNvSpPr txBox="1"/>
          <p:nvPr/>
        </p:nvSpPr>
        <p:spPr>
          <a:xfrm>
            <a:off x="8994303" y="1796725"/>
            <a:ext cx="2682435" cy="685617"/>
          </a:xfrm>
          <a:prstGeom prst="rect">
            <a:avLst/>
          </a:prstGeom>
          <a:noFill/>
        </p:spPr>
        <p:txBody>
          <a:bodyPr wrap="square" lIns="186521" tIns="149217" rIns="186521" bIns="149217" rtlCol="0">
            <a:spAutoFit/>
          </a:bodyPr>
          <a:lstStyle/>
          <a:p>
            <a:r>
              <a:rPr lang="en-US" sz="1224" i="1" dirty="0">
                <a:solidFill>
                  <a:srgbClr val="0072C6"/>
                </a:solidFill>
              </a:rPr>
              <a:t>Gartner Magic Quadrant for Virtualization</a:t>
            </a:r>
          </a:p>
        </p:txBody>
      </p:sp>
      <p:pic>
        <p:nvPicPr>
          <p:cNvPr id="9" name="Picture 8"/>
          <p:cNvPicPr>
            <a:picLocks noChangeAspect="1"/>
          </p:cNvPicPr>
          <p:nvPr/>
        </p:nvPicPr>
        <p:blipFill rotWithShape="1">
          <a:blip r:embed="rId3"/>
          <a:srcRect t="3510"/>
          <a:stretch/>
        </p:blipFill>
        <p:spPr>
          <a:xfrm>
            <a:off x="8852999" y="2659062"/>
            <a:ext cx="2906187" cy="2817142"/>
          </a:xfrm>
          <a:prstGeom prst="rect">
            <a:avLst/>
          </a:prstGeom>
        </p:spPr>
      </p:pic>
      <p:pic>
        <p:nvPicPr>
          <p:cNvPr id="10" name="Picture 9"/>
          <p:cNvPicPr>
            <a:picLocks noChangeAspect="1"/>
          </p:cNvPicPr>
          <p:nvPr/>
        </p:nvPicPr>
        <p:blipFill rotWithShape="1">
          <a:blip r:embed="rId4"/>
          <a:srcRect t="3524"/>
          <a:stretch/>
        </p:blipFill>
        <p:spPr>
          <a:xfrm>
            <a:off x="6231283" y="2690473"/>
            <a:ext cx="2744890" cy="2785730"/>
          </a:xfrm>
          <a:prstGeom prst="rect">
            <a:avLst/>
          </a:prstGeom>
        </p:spPr>
      </p:pic>
      <p:pic>
        <p:nvPicPr>
          <p:cNvPr id="11" name="Picture 10"/>
          <p:cNvPicPr>
            <a:picLocks noChangeAspect="1"/>
          </p:cNvPicPr>
          <p:nvPr/>
        </p:nvPicPr>
        <p:blipFill rotWithShape="1">
          <a:blip r:embed="rId5"/>
          <a:srcRect t="3123"/>
          <a:stretch/>
        </p:blipFill>
        <p:spPr>
          <a:xfrm>
            <a:off x="546364" y="2681332"/>
            <a:ext cx="2921899" cy="2804012"/>
          </a:xfrm>
          <a:prstGeom prst="rect">
            <a:avLst/>
          </a:prstGeom>
        </p:spPr>
      </p:pic>
    </p:spTree>
    <p:extLst>
      <p:ext uri="{BB962C8B-B14F-4D97-AF65-F5344CB8AC3E}">
        <p14:creationId xmlns:p14="http://schemas.microsoft.com/office/powerpoint/2010/main" val="2850561848"/>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6658824" y="1000607"/>
            <a:ext cx="3267682" cy="5835956"/>
            <a:chOff x="6526460" y="980728"/>
            <a:chExt cx="3204356" cy="5722857"/>
          </a:xfrm>
        </p:grpSpPr>
        <p:sp>
          <p:nvSpPr>
            <p:cNvPr id="201" name="Rectangle 200"/>
            <p:cNvSpPr/>
            <p:nvPr/>
          </p:nvSpPr>
          <p:spPr>
            <a:xfrm>
              <a:off x="6526460" y="980728"/>
              <a:ext cx="3204356" cy="5317521"/>
            </a:xfrm>
            <a:prstGeom prst="rect">
              <a:avLst/>
            </a:prstGeom>
            <a:gradFill flip="none" rotWithShape="1">
              <a:gsLst>
                <a:gs pos="29000">
                  <a:srgbClr val="B0C6D6">
                    <a:alpha val="87000"/>
                  </a:srgbClr>
                </a:gs>
                <a:gs pos="15916">
                  <a:srgbClr val="97BAD4"/>
                </a:gs>
                <a:gs pos="100000">
                  <a:schemeClr val="bg2">
                    <a:alpha val="20000"/>
                  </a:schemeClr>
                </a:gs>
              </a:gsLst>
              <a:lin ang="5400000" scaled="0"/>
              <a:tileRect/>
            </a:gradFill>
            <a:ln w="12700">
              <a:noFill/>
              <a:tailEnd type="stealth" w="lg" len="lg"/>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a:endParaRPr lang="en-US" sz="1836">
                <a:solidFill>
                  <a:srgbClr val="FFFFFF"/>
                </a:solidFill>
              </a:endParaRPr>
            </a:p>
          </p:txBody>
        </p:sp>
        <p:sp>
          <p:nvSpPr>
            <p:cNvPr id="210" name="TextBox 209"/>
            <p:cNvSpPr txBox="1"/>
            <p:nvPr/>
          </p:nvSpPr>
          <p:spPr>
            <a:xfrm>
              <a:off x="6526460" y="6334253"/>
              <a:ext cx="3204356" cy="369332"/>
            </a:xfrm>
            <a:prstGeom prst="rect">
              <a:avLst/>
            </a:prstGeom>
            <a:gradFill flip="none" rotWithShape="1">
              <a:gsLst>
                <a:gs pos="2000">
                  <a:srgbClr val="B0C6D6">
                    <a:alpha val="87000"/>
                  </a:srgbClr>
                </a:gs>
                <a:gs pos="100000">
                  <a:schemeClr val="bg2">
                    <a:alpha val="20000"/>
                  </a:schemeClr>
                </a:gs>
              </a:gsLst>
              <a:lin ang="5400000" scaled="0"/>
              <a:tileRect/>
            </a:gradFill>
            <a:ln w="12700">
              <a:noFill/>
              <a:tailEnd type="stealth" w="lg" len="lg"/>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defPPr>
                <a:defRPr lang="en-US"/>
              </a:defPPr>
              <a:lvl1pPr algn="ctr">
                <a:defRPr>
                  <a:solidFill>
                    <a:schemeClr val="tx2"/>
                  </a:solidFill>
                </a:defRPr>
              </a:lvl1pPr>
            </a:lstStyle>
            <a:p>
              <a:r>
                <a:rPr lang="en-US" sz="1836" dirty="0">
                  <a:solidFill>
                    <a:srgbClr val="FFFFFF"/>
                  </a:solidFill>
                </a:rPr>
                <a:t>Off-Premises Datacenter</a:t>
              </a:r>
            </a:p>
          </p:txBody>
        </p:sp>
      </p:grpSp>
      <p:grpSp>
        <p:nvGrpSpPr>
          <p:cNvPr id="3" name="Group 2"/>
          <p:cNvGrpSpPr/>
          <p:nvPr/>
        </p:nvGrpSpPr>
        <p:grpSpPr>
          <a:xfrm>
            <a:off x="1738942" y="2178967"/>
            <a:ext cx="3267682" cy="4619806"/>
            <a:chOff x="1701924" y="2136252"/>
            <a:chExt cx="3204356" cy="4530276"/>
          </a:xfrm>
        </p:grpSpPr>
        <p:sp>
          <p:nvSpPr>
            <p:cNvPr id="7" name="Rectangle 6"/>
            <p:cNvSpPr/>
            <p:nvPr/>
          </p:nvSpPr>
          <p:spPr>
            <a:xfrm>
              <a:off x="1701924" y="2136252"/>
              <a:ext cx="3204356" cy="4163776"/>
            </a:xfrm>
            <a:prstGeom prst="rect">
              <a:avLst/>
            </a:prstGeom>
            <a:ln w="12700">
              <a:noFill/>
              <a:tailEnd type="stealth" w="lg" len="lg"/>
            </a:ln>
          </p:spPr>
          <p:style>
            <a:lnRef idx="1">
              <a:schemeClr val="accent1"/>
            </a:lnRef>
            <a:fillRef idx="1003">
              <a:schemeClr val="dk1"/>
            </a:fillRef>
            <a:effectRef idx="0">
              <a:schemeClr val="accent1"/>
            </a:effectRef>
            <a:fontRef idx="minor">
              <a:schemeClr val="tx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a:endParaRPr lang="en-US" sz="1836">
                <a:solidFill>
                  <a:srgbClr val="FFFFFF"/>
                </a:solidFill>
              </a:endParaRPr>
            </a:p>
          </p:txBody>
        </p:sp>
        <p:sp>
          <p:nvSpPr>
            <p:cNvPr id="174" name="TextBox 173"/>
            <p:cNvSpPr txBox="1"/>
            <p:nvPr/>
          </p:nvSpPr>
          <p:spPr>
            <a:xfrm>
              <a:off x="1701924" y="6297196"/>
              <a:ext cx="3204356" cy="369332"/>
            </a:xfrm>
            <a:prstGeom prst="rect">
              <a:avLst/>
            </a:prstGeom>
            <a:gradFill flip="none" rotWithShape="1">
              <a:gsLst>
                <a:gs pos="2000">
                  <a:schemeClr val="tx2">
                    <a:lumMod val="75000"/>
                  </a:schemeClr>
                </a:gs>
                <a:gs pos="100000">
                  <a:schemeClr val="tx2">
                    <a:lumMod val="25000"/>
                  </a:schemeClr>
                </a:gs>
              </a:gsLst>
              <a:lin ang="5400000" scaled="0"/>
              <a:tileRect/>
            </a:gradFill>
            <a:ln w="12700">
              <a:noFill/>
              <a:tailEnd type="stealth" w="lg" len="lg"/>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defPPr>
                <a:defRPr lang="en-US"/>
              </a:defPPr>
              <a:lvl1pPr algn="ctr">
                <a:defRPr>
                  <a:solidFill>
                    <a:schemeClr val="tx2"/>
                  </a:solidFill>
                </a:defRPr>
              </a:lvl1pPr>
            </a:lstStyle>
            <a:p>
              <a:r>
                <a:rPr lang="en-US" sz="1836" dirty="0">
                  <a:solidFill>
                    <a:srgbClr val="FFFFFF"/>
                  </a:solidFill>
                </a:rPr>
                <a:t>On-Premises Datacenter</a:t>
              </a:r>
            </a:p>
          </p:txBody>
        </p:sp>
      </p:grpSp>
      <p:grpSp>
        <p:nvGrpSpPr>
          <p:cNvPr id="8" name="Group 7"/>
          <p:cNvGrpSpPr/>
          <p:nvPr/>
        </p:nvGrpSpPr>
        <p:grpSpPr>
          <a:xfrm>
            <a:off x="1849089" y="3547737"/>
            <a:ext cx="3084105" cy="2629761"/>
            <a:chOff x="1809936" y="3478495"/>
            <a:chExt cx="3024336" cy="2578797"/>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936" y="3478495"/>
              <a:ext cx="3024336" cy="2074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 name="Rounded Rectangle 190"/>
            <p:cNvSpPr/>
            <p:nvPr/>
          </p:nvSpPr>
          <p:spPr>
            <a:xfrm>
              <a:off x="1967053" y="3651769"/>
              <a:ext cx="2651195" cy="2405523"/>
            </a:xfrm>
            <a:prstGeom prst="roundRect">
              <a:avLst>
                <a:gd name="adj" fmla="val 6108"/>
              </a:avLst>
            </a:prstGeom>
            <a:solidFill>
              <a:schemeClr val="bg2">
                <a:lumMod val="50000"/>
                <a:alpha val="26000"/>
              </a:schemeClr>
            </a:solidFill>
            <a:ln w="12700">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32">
                <a:solidFill>
                  <a:srgbClr val="FFFFFF"/>
                </a:solidFill>
              </a:endParaRPr>
            </a:p>
          </p:txBody>
        </p:sp>
      </p:grpSp>
      <p:sp>
        <p:nvSpPr>
          <p:cNvPr id="2" name="Title 1"/>
          <p:cNvSpPr>
            <a:spLocks noGrp="1"/>
          </p:cNvSpPr>
          <p:nvPr>
            <p:ph type="title"/>
          </p:nvPr>
        </p:nvSpPr>
        <p:spPr/>
        <p:txBody>
          <a:bodyPr/>
          <a:lstStyle/>
          <a:p>
            <a:r>
              <a:rPr lang="en-US" dirty="0" smtClean="0"/>
              <a:t>Datacenters Today</a:t>
            </a:r>
            <a:br>
              <a:rPr lang="en-US" dirty="0" smtClean="0"/>
            </a:br>
            <a:r>
              <a:rPr lang="en-US" sz="3199" dirty="0">
                <a:gradFill>
                  <a:gsLst>
                    <a:gs pos="1250">
                      <a:schemeClr val="tx2"/>
                    </a:gs>
                    <a:gs pos="99000">
                      <a:schemeClr val="tx2"/>
                    </a:gs>
                  </a:gsLst>
                  <a:lin ang="5400000" scaled="0"/>
                </a:gradFill>
              </a:rPr>
              <a:t>A contemporary view</a:t>
            </a:r>
          </a:p>
        </p:txBody>
      </p:sp>
      <p:grpSp>
        <p:nvGrpSpPr>
          <p:cNvPr id="5" name="Group 4"/>
          <p:cNvGrpSpPr/>
          <p:nvPr/>
        </p:nvGrpSpPr>
        <p:grpSpPr>
          <a:xfrm>
            <a:off x="2438646" y="3759145"/>
            <a:ext cx="1833668" cy="2198060"/>
            <a:chOff x="2388069" y="3685807"/>
            <a:chExt cx="1798132" cy="2155461"/>
          </a:xfrm>
        </p:grpSpPr>
        <p:sp>
          <p:nvSpPr>
            <p:cNvPr id="200" name="Rectangle 199"/>
            <p:cNvSpPr/>
            <p:nvPr/>
          </p:nvSpPr>
          <p:spPr>
            <a:xfrm>
              <a:off x="2566020" y="4120297"/>
              <a:ext cx="1556199" cy="1225299"/>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836" dirty="0" err="1">
                <a:solidFill>
                  <a:srgbClr val="FFFFFF"/>
                </a:solidFill>
              </a:endParaRPr>
            </a:p>
          </p:txBody>
        </p:sp>
        <p:sp>
          <p:nvSpPr>
            <p:cNvPr id="96" name="Rectangle 95"/>
            <p:cNvSpPr/>
            <p:nvPr/>
          </p:nvSpPr>
          <p:spPr>
            <a:xfrm>
              <a:off x="2388069" y="5470607"/>
              <a:ext cx="1798132" cy="370661"/>
            </a:xfrm>
            <a:prstGeom prst="rect">
              <a:avLst/>
            </a:prstGeom>
            <a:solidFill>
              <a:srgbClr val="0A1E3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3243" tIns="46621" rIns="93243" bIns="46621" numCol="1" rtlCol="0" anchor="ctr" anchorCtr="0" compatLnSpc="1">
              <a:prstTxWarp prst="textNoShape">
                <a:avLst/>
              </a:prstTxWarp>
            </a:bodyPr>
            <a:lstStyle/>
            <a:p>
              <a:pPr algn="ctr" defTabSz="932111" fontAlgn="base">
                <a:spcBef>
                  <a:spcPct val="0"/>
                </a:spcBef>
                <a:spcAft>
                  <a:spcPct val="0"/>
                </a:spcAft>
              </a:pPr>
              <a:r>
                <a:rPr lang="en-US" sz="1632" b="1" i="1" dirty="0">
                  <a:solidFill>
                    <a:srgbClr val="FFFFFF"/>
                  </a:solidFill>
                </a:rPr>
                <a:t>Hypervisor</a:t>
              </a:r>
            </a:p>
          </p:txBody>
        </p:sp>
        <p:sp>
          <p:nvSpPr>
            <p:cNvPr id="112" name="Rectangle 111"/>
            <p:cNvSpPr/>
            <p:nvPr/>
          </p:nvSpPr>
          <p:spPr>
            <a:xfrm>
              <a:off x="2422004" y="3967897"/>
              <a:ext cx="1556199" cy="1225299"/>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836" dirty="0" err="1">
                <a:solidFill>
                  <a:srgbClr val="FFFFFF"/>
                </a:solidFill>
              </a:endParaRPr>
            </a:p>
          </p:txBody>
        </p:sp>
        <p:sp>
          <p:nvSpPr>
            <p:cNvPr id="115" name="TextBox 114"/>
            <p:cNvSpPr txBox="1"/>
            <p:nvPr/>
          </p:nvSpPr>
          <p:spPr>
            <a:xfrm>
              <a:off x="2449885" y="3685807"/>
              <a:ext cx="1556199" cy="282089"/>
            </a:xfrm>
            <a:prstGeom prst="rect">
              <a:avLst/>
            </a:prstGeom>
            <a:noFill/>
          </p:spPr>
          <p:txBody>
            <a:bodyPr wrap="square" rtlCol="0" anchor="ctr" anchorCtr="0">
              <a:noAutofit/>
            </a:bodyPr>
            <a:lstStyle/>
            <a:p>
              <a:pPr algn="ctr">
                <a:buClr>
                  <a:srgbClr val="FFFFFF"/>
                </a:buClr>
              </a:pPr>
              <a:r>
                <a:rPr lang="en-US" sz="1632" b="1" i="1" dirty="0">
                  <a:solidFill>
                    <a:srgbClr val="505050">
                      <a:lumMod val="50000"/>
                    </a:srgbClr>
                  </a:solidFill>
                </a:rPr>
                <a:t>VMs</a:t>
              </a:r>
            </a:p>
          </p:txBody>
        </p:sp>
      </p:grpSp>
      <p:grpSp>
        <p:nvGrpSpPr>
          <p:cNvPr id="6" name="Group 5"/>
          <p:cNvGrpSpPr/>
          <p:nvPr/>
        </p:nvGrpSpPr>
        <p:grpSpPr>
          <a:xfrm>
            <a:off x="2596333" y="4158143"/>
            <a:ext cx="1308827" cy="1045480"/>
            <a:chOff x="2542699" y="4077072"/>
            <a:chExt cx="1283462" cy="1025219"/>
          </a:xfrm>
        </p:grpSpPr>
        <p:sp>
          <p:nvSpPr>
            <p:cNvPr id="84" name="Rectangle 83"/>
            <p:cNvSpPr/>
            <p:nvPr/>
          </p:nvSpPr>
          <p:spPr>
            <a:xfrm>
              <a:off x="2542699" y="4580546"/>
              <a:ext cx="1283462" cy="521745"/>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noAutofit/>
            </a:bodyPr>
            <a:lstStyle/>
            <a:p>
              <a:pPr algn="ctr" fontAlgn="base">
                <a:lnSpc>
                  <a:spcPts val="1632"/>
                </a:lnSpc>
                <a:spcBef>
                  <a:spcPct val="0"/>
                </a:spcBef>
                <a:spcAft>
                  <a:spcPct val="0"/>
                </a:spcAft>
                <a:buClr>
                  <a:srgbClr val="FFFFFF"/>
                </a:buClr>
              </a:pPr>
              <a:r>
                <a:rPr lang="en-US" sz="1632" b="1" i="1" dirty="0">
                  <a:solidFill>
                    <a:srgbClr val="FFFFFF"/>
                  </a:solidFill>
                </a:rPr>
                <a:t>Server OS</a:t>
              </a:r>
            </a:p>
          </p:txBody>
        </p:sp>
        <p:sp>
          <p:nvSpPr>
            <p:cNvPr id="87" name="Oval 86"/>
            <p:cNvSpPr/>
            <p:nvPr/>
          </p:nvSpPr>
          <p:spPr>
            <a:xfrm>
              <a:off x="2542699" y="4077072"/>
              <a:ext cx="1283146" cy="453806"/>
            </a:xfrm>
            <a:prstGeom prst="ellipse">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632" dirty="0" err="1">
                <a:solidFill>
                  <a:srgbClr val="FFFFFF"/>
                </a:solidFill>
              </a:endParaRPr>
            </a:p>
          </p:txBody>
        </p:sp>
        <p:sp>
          <p:nvSpPr>
            <p:cNvPr id="90" name="TextBox 89"/>
            <p:cNvSpPr txBox="1"/>
            <p:nvPr/>
          </p:nvSpPr>
          <p:spPr>
            <a:xfrm>
              <a:off x="2542699" y="4143053"/>
              <a:ext cx="1283462" cy="312073"/>
            </a:xfrm>
            <a:prstGeom prst="rect">
              <a:avLst/>
            </a:prstGeom>
            <a:noFill/>
          </p:spPr>
          <p:txBody>
            <a:bodyPr wrap="square" rtlCol="0">
              <a:spAutoFit/>
            </a:bodyPr>
            <a:lstStyle/>
            <a:p>
              <a:pPr algn="ctr">
                <a:buClr>
                  <a:srgbClr val="FFFFFF"/>
                </a:buClr>
              </a:pPr>
              <a:r>
                <a:rPr lang="en-US" sz="1428" b="1" dirty="0">
                  <a:solidFill>
                    <a:srgbClr val="505050">
                      <a:lumMod val="50000"/>
                    </a:srgbClr>
                  </a:solidFill>
                  <a:ea typeface="Segoe UI" pitchFamily="34" charset="0"/>
                  <a:cs typeface="Segoe UI" pitchFamily="34" charset="0"/>
                </a:rPr>
                <a:t>Application</a:t>
              </a:r>
            </a:p>
          </p:txBody>
        </p:sp>
      </p:grpSp>
      <p:grpSp>
        <p:nvGrpSpPr>
          <p:cNvPr id="24" name="Group 23"/>
          <p:cNvGrpSpPr/>
          <p:nvPr/>
        </p:nvGrpSpPr>
        <p:grpSpPr>
          <a:xfrm>
            <a:off x="6768971" y="2345812"/>
            <a:ext cx="3084105" cy="2626298"/>
            <a:chOff x="6634472" y="2299864"/>
            <a:chExt cx="3024336" cy="2575401"/>
          </a:xfrm>
        </p:grpSpPr>
        <p:pic>
          <p:nvPicPr>
            <p:cNvPr id="2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4472" y="2299864"/>
              <a:ext cx="3024336" cy="2074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4" name="Rounded Rectangle 213"/>
            <p:cNvSpPr/>
            <p:nvPr/>
          </p:nvSpPr>
          <p:spPr>
            <a:xfrm>
              <a:off x="6791589" y="2473138"/>
              <a:ext cx="2651196" cy="2402127"/>
            </a:xfrm>
            <a:prstGeom prst="roundRect">
              <a:avLst>
                <a:gd name="adj" fmla="val 6093"/>
              </a:avLst>
            </a:prstGeom>
            <a:solidFill>
              <a:schemeClr val="bg2">
                <a:lumMod val="50000"/>
                <a:alpha val="26000"/>
              </a:schemeClr>
            </a:solidFill>
            <a:ln w="12700">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32">
                <a:solidFill>
                  <a:srgbClr val="FFFFFF"/>
                </a:solidFill>
              </a:endParaRPr>
            </a:p>
          </p:txBody>
        </p:sp>
        <p:sp>
          <p:nvSpPr>
            <p:cNvPr id="203" name="Rectangle 202"/>
            <p:cNvSpPr/>
            <p:nvPr/>
          </p:nvSpPr>
          <p:spPr>
            <a:xfrm>
              <a:off x="7390556" y="2941666"/>
              <a:ext cx="1556199" cy="1225299"/>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836" dirty="0" err="1">
                <a:solidFill>
                  <a:srgbClr val="FFFFFF"/>
                </a:solidFill>
              </a:endParaRPr>
            </a:p>
          </p:txBody>
        </p:sp>
        <p:sp>
          <p:nvSpPr>
            <p:cNvPr id="204" name="Rectangle 203"/>
            <p:cNvSpPr/>
            <p:nvPr/>
          </p:nvSpPr>
          <p:spPr>
            <a:xfrm>
              <a:off x="7104593" y="4291976"/>
              <a:ext cx="2014156" cy="370661"/>
            </a:xfrm>
            <a:prstGeom prst="rect">
              <a:avLst/>
            </a:prstGeom>
            <a:solidFill>
              <a:srgbClr val="0A1E3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3243" tIns="46621" rIns="93243" bIns="46621" numCol="1" rtlCol="0" anchor="ctr" anchorCtr="0" compatLnSpc="1">
              <a:prstTxWarp prst="textNoShape">
                <a:avLst/>
              </a:prstTxWarp>
            </a:bodyPr>
            <a:lstStyle/>
            <a:p>
              <a:pPr algn="ctr" defTabSz="932111" fontAlgn="base">
                <a:spcBef>
                  <a:spcPct val="0"/>
                </a:spcBef>
                <a:spcAft>
                  <a:spcPct val="0"/>
                </a:spcAft>
              </a:pPr>
              <a:r>
                <a:rPr lang="en-US" sz="1632" b="1" i="1" dirty="0">
                  <a:solidFill>
                    <a:srgbClr val="FFFFFF"/>
                  </a:solidFill>
                </a:rPr>
                <a:t>Hypervisor</a:t>
              </a:r>
            </a:p>
          </p:txBody>
        </p:sp>
        <p:sp>
          <p:nvSpPr>
            <p:cNvPr id="205" name="Rectangle 204"/>
            <p:cNvSpPr/>
            <p:nvPr/>
          </p:nvSpPr>
          <p:spPr>
            <a:xfrm>
              <a:off x="7246540" y="2789266"/>
              <a:ext cx="1556199" cy="1225299"/>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836" dirty="0" err="1">
                <a:solidFill>
                  <a:srgbClr val="FFFFFF"/>
                </a:solidFill>
              </a:endParaRPr>
            </a:p>
          </p:txBody>
        </p:sp>
        <p:sp>
          <p:nvSpPr>
            <p:cNvPr id="206" name="TextBox 205"/>
            <p:cNvSpPr txBox="1"/>
            <p:nvPr/>
          </p:nvSpPr>
          <p:spPr>
            <a:xfrm>
              <a:off x="7274421" y="2507176"/>
              <a:ext cx="1556199" cy="282089"/>
            </a:xfrm>
            <a:prstGeom prst="rect">
              <a:avLst/>
            </a:prstGeom>
            <a:noFill/>
          </p:spPr>
          <p:txBody>
            <a:bodyPr wrap="square" rtlCol="0" anchor="ctr" anchorCtr="0">
              <a:noAutofit/>
            </a:bodyPr>
            <a:lstStyle/>
            <a:p>
              <a:pPr algn="ctr">
                <a:buClr>
                  <a:srgbClr val="FFFFFF"/>
                </a:buClr>
              </a:pPr>
              <a:r>
                <a:rPr lang="en-US" sz="1632" b="1" i="1" dirty="0">
                  <a:solidFill>
                    <a:srgbClr val="505050">
                      <a:lumMod val="50000"/>
                    </a:srgbClr>
                  </a:solidFill>
                </a:rPr>
                <a:t>VMs</a:t>
              </a:r>
            </a:p>
          </p:txBody>
        </p:sp>
        <p:sp>
          <p:nvSpPr>
            <p:cNvPr id="207" name="Rectangle 206"/>
            <p:cNvSpPr/>
            <p:nvPr/>
          </p:nvSpPr>
          <p:spPr>
            <a:xfrm>
              <a:off x="7367235" y="3396986"/>
              <a:ext cx="1283462" cy="53607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noAutofit/>
            </a:bodyPr>
            <a:lstStyle/>
            <a:p>
              <a:pPr algn="ctr" fontAlgn="base">
                <a:lnSpc>
                  <a:spcPts val="1632"/>
                </a:lnSpc>
                <a:spcBef>
                  <a:spcPct val="0"/>
                </a:spcBef>
                <a:spcAft>
                  <a:spcPct val="0"/>
                </a:spcAft>
                <a:buClr>
                  <a:srgbClr val="FFFFFF"/>
                </a:buClr>
              </a:pPr>
              <a:r>
                <a:rPr lang="en-US" sz="1632" b="1" i="1" dirty="0">
                  <a:solidFill>
                    <a:srgbClr val="FFFFFF"/>
                  </a:solidFill>
                </a:rPr>
                <a:t>Server OS</a:t>
              </a:r>
            </a:p>
          </p:txBody>
        </p:sp>
        <p:sp>
          <p:nvSpPr>
            <p:cNvPr id="208" name="Oval 207"/>
            <p:cNvSpPr/>
            <p:nvPr/>
          </p:nvSpPr>
          <p:spPr>
            <a:xfrm>
              <a:off x="7367235" y="2852936"/>
              <a:ext cx="1283146" cy="453806"/>
            </a:xfrm>
            <a:prstGeom prst="ellipse">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632" dirty="0" err="1">
                <a:solidFill>
                  <a:srgbClr val="FFFFFF"/>
                </a:solidFill>
              </a:endParaRPr>
            </a:p>
          </p:txBody>
        </p:sp>
        <p:sp>
          <p:nvSpPr>
            <p:cNvPr id="209" name="TextBox 208"/>
            <p:cNvSpPr txBox="1"/>
            <p:nvPr/>
          </p:nvSpPr>
          <p:spPr>
            <a:xfrm>
              <a:off x="7367235" y="2934970"/>
              <a:ext cx="1283462" cy="312073"/>
            </a:xfrm>
            <a:prstGeom prst="rect">
              <a:avLst/>
            </a:prstGeom>
            <a:noFill/>
          </p:spPr>
          <p:txBody>
            <a:bodyPr wrap="square" rtlCol="0">
              <a:spAutoFit/>
            </a:bodyPr>
            <a:lstStyle/>
            <a:p>
              <a:pPr algn="ctr">
                <a:buClr>
                  <a:srgbClr val="FFFFFF"/>
                </a:buClr>
              </a:pPr>
              <a:r>
                <a:rPr lang="en-US" sz="1428" b="1" dirty="0">
                  <a:solidFill>
                    <a:srgbClr val="505050">
                      <a:lumMod val="50000"/>
                    </a:srgbClr>
                  </a:solidFill>
                  <a:ea typeface="Segoe UI" pitchFamily="34" charset="0"/>
                  <a:cs typeface="Segoe UI" pitchFamily="34" charset="0"/>
                </a:rPr>
                <a:t>Application</a:t>
              </a:r>
            </a:p>
          </p:txBody>
        </p:sp>
      </p:grpSp>
      <p:sp>
        <p:nvSpPr>
          <p:cNvPr id="212" name="Rounded Rectangle 211"/>
          <p:cNvSpPr/>
          <p:nvPr/>
        </p:nvSpPr>
        <p:spPr>
          <a:xfrm>
            <a:off x="6929192" y="1220899"/>
            <a:ext cx="2703591" cy="890862"/>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32" b="1" i="1" dirty="0" smtClean="0">
                <a:solidFill>
                  <a:srgbClr val="FFFFFF"/>
                </a:solidFill>
              </a:rPr>
              <a:t>Service Provider Cloud</a:t>
            </a:r>
            <a:endParaRPr lang="en-US" sz="1632" b="1" i="1" dirty="0">
              <a:solidFill>
                <a:srgbClr val="FFFFFF"/>
              </a:solidFill>
            </a:endParaRPr>
          </a:p>
        </p:txBody>
      </p:sp>
      <p:cxnSp>
        <p:nvCxnSpPr>
          <p:cNvPr id="55" name="Straight Arrow Connector 54"/>
          <p:cNvCxnSpPr/>
          <p:nvPr/>
        </p:nvCxnSpPr>
        <p:spPr>
          <a:xfrm>
            <a:off x="3361105" y="3317018"/>
            <a:ext cx="0" cy="40741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4" name="Rounded Rectangle 53"/>
          <p:cNvSpPr/>
          <p:nvPr/>
        </p:nvSpPr>
        <p:spPr>
          <a:xfrm>
            <a:off x="2142813" y="2422824"/>
            <a:ext cx="2459941" cy="890862"/>
          </a:xfrm>
          <a:prstGeom prst="roundRect">
            <a:avLst>
              <a:gd name="adj" fmla="val 11075"/>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32" b="1" i="1" dirty="0">
                <a:solidFill>
                  <a:srgbClr val="FFFFFF"/>
                </a:solidFill>
              </a:rPr>
              <a:t>Private Cloud</a:t>
            </a:r>
          </a:p>
        </p:txBody>
      </p:sp>
      <p:cxnSp>
        <p:nvCxnSpPr>
          <p:cNvPr id="58" name="Straight Arrow Connector 57"/>
          <p:cNvCxnSpPr/>
          <p:nvPr/>
        </p:nvCxnSpPr>
        <p:spPr>
          <a:xfrm>
            <a:off x="8267774" y="2111762"/>
            <a:ext cx="0" cy="40741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a:off x="6925886" y="4958879"/>
            <a:ext cx="2412268" cy="1298279"/>
            <a:chOff x="6922504" y="4862287"/>
            <a:chExt cx="2412268" cy="1273118"/>
          </a:xfrm>
        </p:grpSpPr>
        <p:sp>
          <p:nvSpPr>
            <p:cNvPr id="215" name="Rounded Rectangle 214"/>
            <p:cNvSpPr/>
            <p:nvPr/>
          </p:nvSpPr>
          <p:spPr>
            <a:xfrm>
              <a:off x="6922504" y="5261808"/>
              <a:ext cx="2412268" cy="873597"/>
            </a:xfrm>
            <a:prstGeom prst="roundRect">
              <a:avLst/>
            </a:prstGeom>
            <a:ln/>
          </p:spPr>
          <p:style>
            <a:lnRef idx="0">
              <a:schemeClr val="accent1"/>
            </a:lnRef>
            <a:fillRef idx="3">
              <a:schemeClr val="accent1"/>
            </a:fillRef>
            <a:effectRef idx="3">
              <a:schemeClr val="accent1"/>
            </a:effectRef>
            <a:fontRef idx="minor">
              <a:schemeClr val="lt1"/>
            </a:fontRef>
          </p:style>
          <p:txBody>
            <a:bodyPr wrap="square" rtlCol="0" anchor="ctr" anchorCtr="0">
              <a:noAutofit/>
            </a:bodyPr>
            <a:lstStyle/>
            <a:p>
              <a:pPr algn="ctr"/>
              <a:r>
                <a:rPr lang="en-US" sz="1632" b="1" i="1" dirty="0" smtClean="0">
                  <a:solidFill>
                    <a:srgbClr val="FFFFFF"/>
                  </a:solidFill>
                </a:rPr>
                <a:t>Public </a:t>
              </a:r>
              <a:r>
                <a:rPr lang="en-US" sz="1632" b="1" i="1" dirty="0">
                  <a:solidFill>
                    <a:srgbClr val="FFFFFF"/>
                  </a:solidFill>
                </a:rPr>
                <a:t>Cloud</a:t>
              </a:r>
            </a:p>
          </p:txBody>
        </p:sp>
        <p:cxnSp>
          <p:nvCxnSpPr>
            <p:cNvPr id="59" name="Straight Arrow Connector 58"/>
            <p:cNvCxnSpPr/>
            <p:nvPr/>
          </p:nvCxnSpPr>
          <p:spPr>
            <a:xfrm flipV="1">
              <a:off x="8104229" y="4862287"/>
              <a:ext cx="0" cy="39952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030811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childTnLst>
                          </p:cTn>
                        </p:par>
                        <p:par>
                          <p:cTn id="23" fill="hold">
                            <p:stCondLst>
                              <p:cond delay="500"/>
                            </p:stCondLst>
                            <p:childTnLst>
                              <p:par>
                                <p:cTn id="24" presetID="22" presetClass="entr" presetSubtype="1" fill="hold" nodeType="after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wipe(up)">
                                      <p:cBhvr>
                                        <p:cTn id="26" dur="500"/>
                                        <p:tgtEl>
                                          <p:spTgt spid="55"/>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12"/>
                                        </p:tgtEl>
                                        <p:attrNameLst>
                                          <p:attrName>style.visibility</p:attrName>
                                        </p:attrNameLst>
                                      </p:cBhvr>
                                      <p:to>
                                        <p:strVal val="visible"/>
                                      </p:to>
                                    </p:set>
                                    <p:animEffect transition="in" filter="fade">
                                      <p:cBhvr>
                                        <p:cTn id="45" dur="500"/>
                                        <p:tgtEl>
                                          <p:spTgt spid="212"/>
                                        </p:tgtEl>
                                      </p:cBhvr>
                                    </p:animEffect>
                                  </p:childTnLst>
                                </p:cTn>
                              </p:par>
                            </p:childTnLst>
                          </p:cTn>
                        </p:par>
                        <p:par>
                          <p:cTn id="46" fill="hold">
                            <p:stCondLst>
                              <p:cond delay="500"/>
                            </p:stCondLst>
                            <p:childTnLst>
                              <p:par>
                                <p:cTn id="47" presetID="22" presetClass="entr" presetSubtype="1" fill="hold" nodeType="afterEffect">
                                  <p:stCondLst>
                                    <p:cond delay="0"/>
                                  </p:stCondLst>
                                  <p:childTnLst>
                                    <p:set>
                                      <p:cBhvr>
                                        <p:cTn id="48" dur="1" fill="hold">
                                          <p:stCondLst>
                                            <p:cond delay="0"/>
                                          </p:stCondLst>
                                        </p:cTn>
                                        <p:tgtEl>
                                          <p:spTgt spid="58"/>
                                        </p:tgtEl>
                                        <p:attrNameLst>
                                          <p:attrName>style.visibility</p:attrName>
                                        </p:attrNameLst>
                                      </p:cBhvr>
                                      <p:to>
                                        <p:strVal val="visible"/>
                                      </p:to>
                                    </p:set>
                                    <p:animEffect transition="in" filter="wipe(up)">
                                      <p:cBhvr>
                                        <p:cTn id="49" dur="500"/>
                                        <p:tgtEl>
                                          <p:spTgt spid="5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wipe(down)">
                                      <p:cBhvr>
                                        <p:cTn id="5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animBg="1"/>
      <p:bldP spid="54" grpId="0" animBg="1"/>
    </p:bldLst>
  </p:timing>
</p:sld>
</file>

<file path=ppt/theme/theme1.xml><?xml version="1.0" encoding="utf-8"?>
<a:theme xmlns:a="http://schemas.openxmlformats.org/drawingml/2006/main" name="MSVID_DarkBlue_16x9_2013_06">
  <a:themeElements>
    <a:clrScheme name="2013 Blue Brand Template">
      <a:dk1>
        <a:srgbClr val="505050"/>
      </a:dk1>
      <a:lt1>
        <a:srgbClr val="FFFFFF"/>
      </a:lt1>
      <a:dk2>
        <a:srgbClr val="002050"/>
      </a:dk2>
      <a:lt2>
        <a:srgbClr val="00BCF2"/>
      </a:lt2>
      <a:accent1>
        <a:srgbClr val="0072C6"/>
      </a:accent1>
      <a:accent2>
        <a:srgbClr val="B4009E"/>
      </a:accent2>
      <a:accent3>
        <a:srgbClr val="008272"/>
      </a:accent3>
      <a:accent4>
        <a:srgbClr val="E81123"/>
      </a:accent4>
      <a:accent5>
        <a:srgbClr val="4668C5"/>
      </a:accent5>
      <a:accent6>
        <a:srgbClr val="68217A"/>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rand_template_16-9_BLUE_2013" id="{EE1C4FDF-8AEC-4652-B621-EDBDE8220A4C}" vid="{04338A60-581E-4384-A745-CA12ADFAEA6E}"/>
    </a:ext>
  </a:extLst>
</a:theme>
</file>

<file path=ppt/theme/theme2.xml><?xml version="1.0" encoding="utf-8"?>
<a:theme xmlns:a="http://schemas.openxmlformats.org/drawingml/2006/main" name="NWA TechFest 2010 Presentation Template">
  <a:themeElements>
    <a:clrScheme name="Custom 5">
      <a:dk1>
        <a:srgbClr val="000000"/>
      </a:dk1>
      <a:lt1>
        <a:srgbClr val="FFFFFF"/>
      </a:lt1>
      <a:dk2>
        <a:srgbClr val="2570A3"/>
      </a:dk2>
      <a:lt2>
        <a:srgbClr val="FFE784"/>
      </a:lt2>
      <a:accent1>
        <a:srgbClr val="3A94D2"/>
      </a:accent1>
      <a:accent2>
        <a:srgbClr val="F38C37"/>
      </a:accent2>
      <a:accent3>
        <a:srgbClr val="8CA923"/>
      </a:accent3>
      <a:accent4>
        <a:srgbClr val="FED45C"/>
      </a:accent4>
      <a:accent5>
        <a:srgbClr val="8557C9"/>
      </a:accent5>
      <a:accent6>
        <a:srgbClr val="274085"/>
      </a:accent6>
      <a:hlink>
        <a:srgbClr val="FED45C"/>
      </a:hlink>
      <a:folHlink>
        <a:srgbClr val="3A94D2"/>
      </a:folHlink>
    </a:clrScheme>
    <a:fontScheme name="Segoe UI">
      <a:majorFont>
        <a:latin typeface="Segoe UI"/>
        <a:ea typeface=""/>
        <a:cs typeface=""/>
      </a:majorFont>
      <a:minorFont>
        <a:latin typeface="Segoe UI"/>
        <a:ea typeface=""/>
        <a:cs typeface=""/>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400" dirty="0" err="1" smtClean="0">
            <a:gradFill>
              <a:gsLst>
                <a:gs pos="0">
                  <a:schemeClr val="tx1"/>
                </a:gs>
                <a:gs pos="86000">
                  <a:schemeClr val="tx1"/>
                </a:gs>
              </a:gsLst>
              <a:lin ang="5400000" scaled="0"/>
            </a:gradFill>
          </a:defRPr>
        </a:defPPr>
      </a:lstStyle>
    </a:txDef>
  </a:objectDefaults>
  <a:extraClrSchemeLst/>
</a:theme>
</file>

<file path=ppt/theme/theme3.xml><?xml version="1.0" encoding="utf-8"?>
<a:theme xmlns:a="http://schemas.openxmlformats.org/drawingml/2006/main" name="1_NWA TechFest 2010 Presentation Template">
  <a:themeElements>
    <a:clrScheme name="Custom 5">
      <a:dk1>
        <a:srgbClr val="000000"/>
      </a:dk1>
      <a:lt1>
        <a:srgbClr val="FFFFFF"/>
      </a:lt1>
      <a:dk2>
        <a:srgbClr val="2570A3"/>
      </a:dk2>
      <a:lt2>
        <a:srgbClr val="FFE784"/>
      </a:lt2>
      <a:accent1>
        <a:srgbClr val="3A94D2"/>
      </a:accent1>
      <a:accent2>
        <a:srgbClr val="F38C37"/>
      </a:accent2>
      <a:accent3>
        <a:srgbClr val="8CA923"/>
      </a:accent3>
      <a:accent4>
        <a:srgbClr val="FED45C"/>
      </a:accent4>
      <a:accent5>
        <a:srgbClr val="8557C9"/>
      </a:accent5>
      <a:accent6>
        <a:srgbClr val="274085"/>
      </a:accent6>
      <a:hlink>
        <a:srgbClr val="FED45C"/>
      </a:hlink>
      <a:folHlink>
        <a:srgbClr val="3A94D2"/>
      </a:folHlink>
    </a:clrScheme>
    <a:fontScheme name="Segoe UI">
      <a:majorFont>
        <a:latin typeface="Segoe UI"/>
        <a:ea typeface=""/>
        <a:cs typeface=""/>
      </a:majorFont>
      <a:minorFont>
        <a:latin typeface="Segoe UI"/>
        <a:ea typeface=""/>
        <a:cs typeface=""/>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400" dirty="0" err="1" smtClean="0">
            <a:gradFill>
              <a:gsLst>
                <a:gs pos="0">
                  <a:schemeClr val="tx1"/>
                </a:gs>
                <a:gs pos="86000">
                  <a:schemeClr val="tx1"/>
                </a:gs>
              </a:gsLst>
              <a:lin ang="5400000" scaled="0"/>
            </a:gra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C049DA7A73EE242829E58F5D11C9B89" ma:contentTypeVersion="1" ma:contentTypeDescription="Create a new document." ma:contentTypeScope="" ma:versionID="f852d6fc607bed850fe4acc5f09870c6">
  <xsd:schema xmlns:xsd="http://www.w3.org/2001/XMLSchema" xmlns:xs="http://www.w3.org/2001/XMLSchema" xmlns:p="http://schemas.microsoft.com/office/2006/metadata/properties" xmlns:ns3="ecfee87f-bec7-4f31-8aee-ff5312e7eacf" targetNamespace="http://schemas.microsoft.com/office/2006/metadata/properties" ma:root="true" ma:fieldsID="e65437c189d7469ff474ec03e241c9af" ns3:_="">
    <xsd:import namespace="ecfee87f-bec7-4f31-8aee-ff5312e7eacf"/>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fee87f-bec7-4f31-8aee-ff5312e7eac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ecfee87f-bec7-4f31-8aee-ff5312e7eacf"/>
    <ds:schemaRef ds:uri="http://purl.org/dc/elements/1.1/"/>
    <ds:schemaRef ds:uri="http://schemas.microsoft.com/office/2006/metadata/properties"/>
    <ds:schemaRef ds:uri="http://purl.org/dc/term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7C8A941E-1B3D-4164-9DD8-AFD3692297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cfee87f-bec7-4f31-8aee-ff5312e7ea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Microsoft_Brand_template_16-9_BLUE_2013</Template>
  <TotalTime>1889</TotalTime>
  <Words>3281</Words>
  <Application>Microsoft Office PowerPoint</Application>
  <PresentationFormat>Custom</PresentationFormat>
  <Paragraphs>774</Paragraphs>
  <Slides>53</Slides>
  <Notes>8</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53</vt:i4>
      </vt:variant>
    </vt:vector>
  </HeadingPairs>
  <TitlesOfParts>
    <vt:vector size="67" baseType="lpstr">
      <vt:lpstr>Arial Unicode MS</vt:lpstr>
      <vt:lpstr>Arial</vt:lpstr>
      <vt:lpstr>Calibri</vt:lpstr>
      <vt:lpstr>Kozuka Gothic Pro R</vt:lpstr>
      <vt:lpstr>Segoe Semibold</vt:lpstr>
      <vt:lpstr>Segoe UI</vt:lpstr>
      <vt:lpstr>Segoe UI Black</vt:lpstr>
      <vt:lpstr>Segoe UI Light</vt:lpstr>
      <vt:lpstr>Segoe UI Semibold</vt:lpstr>
      <vt:lpstr>Segoe UI Semilight</vt:lpstr>
      <vt:lpstr>Wingdings</vt:lpstr>
      <vt:lpstr>MSVID_DarkBlue_16x9_2013_06</vt:lpstr>
      <vt:lpstr>NWA TechFest 2010 Presentation Template</vt:lpstr>
      <vt:lpstr>1_NWA TechFest 2010 Presentation Template</vt:lpstr>
      <vt:lpstr>Azure - The building blocks of a modern cloud application</vt:lpstr>
      <vt:lpstr>About Me</vt:lpstr>
      <vt:lpstr>Watch User Group presentations  for FREE online! </vt:lpstr>
      <vt:lpstr>Agenda</vt:lpstr>
      <vt:lpstr>PowerPoint Presentation</vt:lpstr>
      <vt:lpstr>PowerPoint Presentation</vt:lpstr>
      <vt:lpstr>PowerPoint Presentation</vt:lpstr>
      <vt:lpstr>Market Endorsement</vt:lpstr>
      <vt:lpstr>Datacenters Today A contemporary view</vt:lpstr>
      <vt:lpstr>PowerPoint Presentation</vt:lpstr>
      <vt:lpstr>PowerPoint Presentation</vt:lpstr>
      <vt:lpstr>11 Categories</vt:lpstr>
      <vt:lpstr>46 services . . . and growing</vt:lpstr>
      <vt:lpstr>Compute</vt:lpstr>
      <vt:lpstr>Web &amp; Mobile</vt:lpstr>
      <vt:lpstr>Web &amp; Mobile</vt:lpstr>
      <vt:lpstr>Data &amp; Storage</vt:lpstr>
      <vt:lpstr>Analytics</vt:lpstr>
      <vt:lpstr>Analytics</vt:lpstr>
      <vt:lpstr>Internet of Things</vt:lpstr>
      <vt:lpstr>Networking</vt:lpstr>
      <vt:lpstr>Networking</vt:lpstr>
      <vt:lpstr>Media &amp; CDN</vt:lpstr>
      <vt:lpstr>Hybrid Integration</vt:lpstr>
      <vt:lpstr>Identity &amp; Access Management</vt:lpstr>
      <vt:lpstr>Developer Services</vt:lpstr>
      <vt:lpstr>Management</vt:lpstr>
      <vt:lpstr>Ask yourself…</vt:lpstr>
      <vt:lpstr>Is this the right tool for the job?</vt:lpstr>
      <vt:lpstr>Scale up vs scale out?</vt:lpstr>
      <vt:lpstr>Who is going to maintain it?</vt:lpstr>
      <vt:lpstr>How much is it going to cost</vt:lpstr>
      <vt:lpstr>Choices </vt:lpstr>
      <vt:lpstr>Azure Service Flowchart</vt:lpstr>
      <vt:lpstr>Azure Websites, Cloud Services, and Virtual Machines comparison</vt:lpstr>
      <vt:lpstr>Structured Data at rest</vt:lpstr>
      <vt:lpstr>Relational Data</vt:lpstr>
      <vt:lpstr>Azure Queues and Service Bus Queues</vt:lpstr>
      <vt:lpstr>PowerPoint Presentation</vt:lpstr>
      <vt:lpstr>Shawn’s Top Tips</vt:lpstr>
      <vt:lpstr>Know your limits</vt:lpstr>
      <vt:lpstr>Load Test</vt:lpstr>
      <vt:lpstr>Don’t reinvent the wheel</vt:lpstr>
      <vt:lpstr>Stage Deployments</vt:lpstr>
      <vt:lpstr>Telemetry is key</vt:lpstr>
      <vt:lpstr>Its better with two</vt:lpstr>
      <vt:lpstr>PowerPoint Presentation</vt:lpstr>
      <vt:lpstr>PowerPoint Presentation</vt:lpstr>
      <vt:lpstr>Microsoft Azure Service Fabric A platform for reliable, hyperscale, microservice-based applications</vt:lpstr>
      <vt:lpstr>Service Fabric cluster with microservices</vt:lpstr>
      <vt:lpstr>PowerPoint Presentation</vt:lpstr>
      <vt:lpstr>Thank you! Your Feedback is Important</vt:lpstr>
      <vt:lpstr>PowerPoint Presentation</vt:lpstr>
    </vt:vector>
  </TitlesOfParts>
  <Manager>Ron Sasaki</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MSVID Microsoft-branded PowerPoint template and guidelines</dc:subject>
  <dc:creator>Shawn Weisfeld</dc:creator>
  <cp:keywords>MSVID, Brand Guidelines, Branding, Visual Identity, grid</cp:keywords>
  <dc:description>Template: Maryfj_x000d_
Formatting: Maryfj, Sakuu _x000d_
Audience Type: Internal</dc:description>
  <cp:lastModifiedBy>SHAWN WEISFELD</cp:lastModifiedBy>
  <cp:revision>86</cp:revision>
  <dcterms:created xsi:type="dcterms:W3CDTF">2014-05-13T14:27:20Z</dcterms:created>
  <dcterms:modified xsi:type="dcterms:W3CDTF">2015-09-07T19:25:25Z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0x0101000C049DA7A73EE242829E58F5D11C9B89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